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81" r:id="rId4"/>
  </p:sldMasterIdLst>
  <p:notesMasterIdLst>
    <p:notesMasterId r:id="rId28"/>
  </p:notesMasterIdLst>
  <p:handoutMasterIdLst>
    <p:handoutMasterId r:id="rId29"/>
  </p:handoutMasterIdLst>
  <p:sldIdLst>
    <p:sldId id="270" r:id="rId5"/>
    <p:sldId id="261" r:id="rId6"/>
    <p:sldId id="307" r:id="rId7"/>
    <p:sldId id="269" r:id="rId8"/>
    <p:sldId id="306" r:id="rId9"/>
    <p:sldId id="298" r:id="rId10"/>
    <p:sldId id="331" r:id="rId11"/>
    <p:sldId id="333" r:id="rId12"/>
    <p:sldId id="332" r:id="rId13"/>
    <p:sldId id="335" r:id="rId14"/>
    <p:sldId id="336" r:id="rId15"/>
    <p:sldId id="337" r:id="rId16"/>
    <p:sldId id="338" r:id="rId17"/>
    <p:sldId id="272" r:id="rId18"/>
    <p:sldId id="299" r:id="rId19"/>
    <p:sldId id="273" r:id="rId20"/>
    <p:sldId id="295" r:id="rId21"/>
    <p:sldId id="286" r:id="rId22"/>
    <p:sldId id="305" r:id="rId23"/>
    <p:sldId id="274" r:id="rId24"/>
    <p:sldId id="284" r:id="rId25"/>
    <p:sldId id="268" r:id="rId26"/>
    <p:sldId id="283" r:id="rId2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letusosa" id="{ECC89BF9-EA7B-407F-9D33-B936DEEB51D4}">
          <p14:sldIdLst>
            <p14:sldId id="270"/>
            <p14:sldId id="261"/>
            <p14:sldId id="307"/>
            <p14:sldId id="269"/>
            <p14:sldId id="306"/>
            <p14:sldId id="298"/>
            <p14:sldId id="331"/>
            <p14:sldId id="333"/>
            <p14:sldId id="332"/>
            <p14:sldId id="335"/>
            <p14:sldId id="336"/>
            <p14:sldId id="337"/>
            <p14:sldId id="338"/>
            <p14:sldId id="272"/>
            <p14:sldId id="299"/>
            <p14:sldId id="273"/>
            <p14:sldId id="295"/>
            <p14:sldId id="286"/>
            <p14:sldId id="305"/>
            <p14:sldId id="274"/>
            <p14:sldId id="284"/>
            <p14:sldId id="268"/>
            <p14:sldId id="28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253" userDrawn="1">
          <p15:clr>
            <a:srgbClr val="A4A3A4"/>
          </p15:clr>
        </p15:guide>
        <p15:guide id="2" pos="38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CCF00"/>
    <a:srgbClr val="AF2867"/>
    <a:srgbClr val="C9338B"/>
    <a:srgbClr val="0074D8"/>
    <a:srgbClr val="623D91"/>
    <a:srgbClr val="442D73"/>
    <a:srgbClr val="A32271"/>
    <a:srgbClr val="0098BE"/>
    <a:srgbClr val="0010D8"/>
    <a:srgbClr val="C933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546" y="66"/>
      </p:cViewPr>
      <p:guideLst>
        <p:guide orient="horz" pos="1253"/>
        <p:guide pos="385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94D4C9-6805-D540-BF0E-8D5D44FA5A14}" type="datetimeFigureOut">
              <a:rPr lang="en-US" smtClean="0"/>
              <a:t>12/18/2019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8212D4-8506-FA4A-B89D-DDD39B1D73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3269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1EE868-360A-9D4F-ADEB-D95F6F3D8AE4}" type="datetimeFigureOut">
              <a:rPr lang="en-US" smtClean="0"/>
              <a:t>12/18/2019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Click to edit Master text styles</a:t>
            </a:r>
          </a:p>
          <a:p>
            <a:pPr lvl="1"/>
            <a:r>
              <a:rPr lang="fi-FI"/>
              <a:t>Second level</a:t>
            </a:r>
          </a:p>
          <a:p>
            <a:pPr lvl="2"/>
            <a:r>
              <a:rPr lang="fi-FI"/>
              <a:t>Third level</a:t>
            </a:r>
          </a:p>
          <a:p>
            <a:pPr lvl="3"/>
            <a:r>
              <a:rPr lang="fi-FI"/>
              <a:t>Fourth level</a:t>
            </a:r>
          </a:p>
          <a:p>
            <a:pPr lvl="4"/>
            <a:r>
              <a:rPr lang="fi-FI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3639CC-2304-9949-BEF3-54E737648D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129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3639CC-2304-9949-BEF3-54E737648D9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2015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/>
              <a:t>Yksilöllinen oma polku, jossa jokaiselle rakennetaan oma opintosuunnitelma. Samat vai eri faktat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3639CC-2304-9949-BEF3-54E737648D9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4162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/>
              <a:t>OK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3639CC-2304-9949-BEF3-54E737648D9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5361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/>
              <a:t>Oma polku, mutta ei yksin!!!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3639CC-2304-9949-BEF3-54E737648D9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0680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/>
              <a:t>Linkki </a:t>
            </a:r>
            <a:r>
              <a:rPr lang="fi-FI" err="1"/>
              <a:t>Keudan</a:t>
            </a:r>
            <a:r>
              <a:rPr lang="fi-FI"/>
              <a:t> lukioinfoon?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3639CC-2304-9949-BEF3-54E737648D9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9624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3639CC-2304-9949-BEF3-54E737648D9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5202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n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/>
          <p:cNvSpPr>
            <a:spLocks noGrp="1"/>
          </p:cNvSpPr>
          <p:nvPr>
            <p:ph type="title"/>
          </p:nvPr>
        </p:nvSpPr>
        <p:spPr>
          <a:xfrm>
            <a:off x="2358596" y="2049523"/>
            <a:ext cx="6373512" cy="281709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ts val="3600"/>
              </a:lnSpc>
              <a:defRPr sz="3200"/>
            </a:lvl1pPr>
          </a:lstStyle>
          <a:p>
            <a:r>
              <a:rPr lang="fi-FI"/>
              <a:t>Muokkaa perustyylejä naps.</a:t>
            </a:r>
          </a:p>
        </p:txBody>
      </p:sp>
    </p:spTree>
    <p:extLst>
      <p:ext uri="{BB962C8B-B14F-4D97-AF65-F5344CB8AC3E}">
        <p14:creationId xmlns:p14="http://schemas.microsoft.com/office/powerpoint/2010/main" val="40379762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nsi - ykkösvali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4AB942B8-D485-43EB-B893-D7EF852597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Otsikko 2"/>
          <p:cNvSpPr>
            <a:spLocks noGrp="1"/>
          </p:cNvSpPr>
          <p:nvPr>
            <p:ph type="title"/>
          </p:nvPr>
        </p:nvSpPr>
        <p:spPr>
          <a:xfrm>
            <a:off x="978683" y="2049523"/>
            <a:ext cx="6373512" cy="281709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ts val="3600"/>
              </a:lnSpc>
              <a:defRPr sz="3200"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5" name="TextBox 10">
            <a:extLst>
              <a:ext uri="{FF2B5EF4-FFF2-40B4-BE49-F238E27FC236}">
                <a16:creationId xmlns:a16="http://schemas.microsoft.com/office/drawing/2014/main" id="{C6C2C99A-DA4C-41F0-ADDF-F850E7C02A8C}"/>
              </a:ext>
            </a:extLst>
          </p:cNvPr>
          <p:cNvSpPr txBox="1"/>
          <p:nvPr userDrawn="1"/>
        </p:nvSpPr>
        <p:spPr>
          <a:xfrm>
            <a:off x="7270101" y="6475102"/>
            <a:ext cx="158548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latin typeface="TitilliumText22L Light"/>
                <a:cs typeface="TitilliumText22L Light"/>
              </a:rPr>
              <a:t>KEUDA</a:t>
            </a:r>
            <a:r>
              <a:rPr lang="en-US" sz="800" baseline="0"/>
              <a:t> </a:t>
            </a:r>
            <a:r>
              <a:rPr lang="fi-FI" sz="800" b="0" i="0" u="none" strike="noStrike" kern="1200" baseline="1000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•</a:t>
            </a:r>
            <a:r>
              <a:rPr lang="fi-FI" sz="800" b="0" i="0" u="none" strike="noStrike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 </a:t>
            </a:r>
            <a:fld id="{682124FE-E830-FA47-9347-515BBA8263AC}" type="slidenum">
              <a:rPr lang="fi-FI" sz="800" b="0" i="0" u="none" strike="noStrike" kern="1200" baseline="0" smtClean="0">
                <a:solidFill>
                  <a:schemeClr val="tx1"/>
                </a:solidFill>
                <a:latin typeface="TitilliumText22L Light"/>
                <a:ea typeface="+mn-ea"/>
                <a:cs typeface="TitilliumText22L Light"/>
              </a:rPr>
              <a:pPr marL="0" marR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800">
              <a:solidFill>
                <a:schemeClr val="tx1"/>
              </a:solidFill>
              <a:latin typeface="TitilliumText22L Light"/>
              <a:cs typeface="TitilliumText22L Light"/>
            </a:endParaRPr>
          </a:p>
        </p:txBody>
      </p:sp>
    </p:spTree>
    <p:extLst>
      <p:ext uri="{BB962C8B-B14F-4D97-AF65-F5344CB8AC3E}">
        <p14:creationId xmlns:p14="http://schemas.microsoft.com/office/powerpoint/2010/main" val="26673965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/>
          <p:cNvSpPr>
            <a:spLocks noGrp="1"/>
          </p:cNvSpPr>
          <p:nvPr>
            <p:ph type="title" hasCustomPrompt="1"/>
          </p:nvPr>
        </p:nvSpPr>
        <p:spPr>
          <a:xfrm>
            <a:off x="793227" y="1583952"/>
            <a:ext cx="5761282" cy="144039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ts val="3600"/>
              </a:lnSpc>
              <a:defRPr sz="3200" baseline="0">
                <a:latin typeface="Arial"/>
                <a:cs typeface="Arial"/>
              </a:defRPr>
            </a:lvl1pPr>
          </a:lstStyle>
          <a:p>
            <a:r>
              <a:rPr lang="fi-FI"/>
              <a:t>Otsikko </a:t>
            </a:r>
            <a:r>
              <a:rPr lang="fi-FI" err="1"/>
              <a:t>lorem</a:t>
            </a:r>
            <a:r>
              <a:rPr lang="fi-FI"/>
              <a:t> </a:t>
            </a:r>
            <a:r>
              <a:rPr lang="fi-FI" err="1"/>
              <a:t>ipsum</a:t>
            </a:r>
            <a:r>
              <a:rPr lang="fi-FI"/>
              <a:t> </a:t>
            </a:r>
            <a:br>
              <a:rPr lang="fi-FI"/>
            </a:br>
            <a:r>
              <a:rPr lang="fi-FI" err="1"/>
              <a:t>Arial</a:t>
            </a:r>
            <a:r>
              <a:rPr lang="fi-FI"/>
              <a:t> 32/36</a:t>
            </a:r>
            <a:endParaRPr lang="en-US"/>
          </a:p>
        </p:txBody>
      </p:sp>
      <p:sp>
        <p:nvSpPr>
          <p:cNvPr id="4" name="Sisällön paikkamerkki 2"/>
          <p:cNvSpPr>
            <a:spLocks noGrp="1"/>
          </p:cNvSpPr>
          <p:nvPr>
            <p:ph sz="quarter" idx="12"/>
          </p:nvPr>
        </p:nvSpPr>
        <p:spPr>
          <a:xfrm>
            <a:off x="793227" y="3123454"/>
            <a:ext cx="5248647" cy="28844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 b="0" i="0">
                <a:latin typeface="Arial"/>
                <a:ea typeface="TitilliumText22L Light" charset="0"/>
                <a:cs typeface="Arial"/>
              </a:defRPr>
            </a:lvl1pPr>
            <a:lvl2pPr>
              <a:defRPr sz="1600" b="0" i="0">
                <a:latin typeface="Arial"/>
                <a:ea typeface="TitilliumText22L Light" charset="0"/>
                <a:cs typeface="Arial"/>
              </a:defRPr>
            </a:lvl2pPr>
            <a:lvl3pPr>
              <a:defRPr sz="1600" b="0" i="0">
                <a:latin typeface="Arial"/>
                <a:ea typeface="TitilliumText22L Light" charset="0"/>
                <a:cs typeface="Arial"/>
              </a:defRPr>
            </a:lvl3pPr>
            <a:lvl4pPr>
              <a:defRPr sz="1600" b="0" i="0">
                <a:latin typeface="Arial"/>
                <a:ea typeface="TitilliumText22L Light" charset="0"/>
                <a:cs typeface="Arial"/>
              </a:defRPr>
            </a:lvl4pPr>
            <a:lvl5pPr>
              <a:defRPr sz="1600" b="0" i="0">
                <a:latin typeface="Arial"/>
                <a:ea typeface="TitilliumText22L Light" charset="0"/>
                <a:cs typeface="Arial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1489151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 - ykkösvali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483DE276-B9F3-49A3-A012-F8B91BA51C0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4" name="Title 1"/>
          <p:cNvSpPr>
            <a:spLocks noGrp="1"/>
          </p:cNvSpPr>
          <p:nvPr>
            <p:ph type="title" hasCustomPrompt="1"/>
          </p:nvPr>
        </p:nvSpPr>
        <p:spPr>
          <a:xfrm>
            <a:off x="791918" y="1583952"/>
            <a:ext cx="5761282" cy="144039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ts val="3600"/>
              </a:lnSpc>
              <a:defRPr sz="3200" baseline="0">
                <a:latin typeface="Arial"/>
                <a:cs typeface="Arial"/>
              </a:defRPr>
            </a:lvl1pPr>
          </a:lstStyle>
          <a:p>
            <a:r>
              <a:rPr lang="fi-FI"/>
              <a:t>Otsikko </a:t>
            </a:r>
            <a:r>
              <a:rPr lang="fi-FI" err="1"/>
              <a:t>lorem</a:t>
            </a:r>
            <a:r>
              <a:rPr lang="fi-FI"/>
              <a:t> </a:t>
            </a:r>
            <a:r>
              <a:rPr lang="fi-FI" err="1"/>
              <a:t>ipsum</a:t>
            </a:r>
            <a:r>
              <a:rPr lang="fi-FI"/>
              <a:t> </a:t>
            </a:r>
            <a:br>
              <a:rPr lang="fi-FI"/>
            </a:br>
            <a:r>
              <a:rPr lang="fi-FI" err="1"/>
              <a:t>Arial</a:t>
            </a:r>
            <a:r>
              <a:rPr lang="fi-FI"/>
              <a:t> 32/36</a:t>
            </a:r>
            <a:endParaRPr lang="en-US"/>
          </a:p>
        </p:txBody>
      </p:sp>
      <p:sp>
        <p:nvSpPr>
          <p:cNvPr id="4" name="Sisällön paikkamerkki 2"/>
          <p:cNvSpPr>
            <a:spLocks noGrp="1"/>
          </p:cNvSpPr>
          <p:nvPr>
            <p:ph sz="quarter" idx="12"/>
          </p:nvPr>
        </p:nvSpPr>
        <p:spPr>
          <a:xfrm>
            <a:off x="791918" y="3123454"/>
            <a:ext cx="5248647" cy="28844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 b="0" i="0">
                <a:latin typeface="Arial"/>
                <a:ea typeface="TitilliumText22L Light" charset="0"/>
                <a:cs typeface="Arial"/>
              </a:defRPr>
            </a:lvl1pPr>
            <a:lvl2pPr>
              <a:defRPr sz="1600" b="0" i="0">
                <a:latin typeface="Arial"/>
                <a:ea typeface="TitilliumText22L Light" charset="0"/>
                <a:cs typeface="Arial"/>
              </a:defRPr>
            </a:lvl2pPr>
            <a:lvl3pPr>
              <a:defRPr sz="1600" b="0" i="0">
                <a:latin typeface="Arial"/>
                <a:ea typeface="TitilliumText22L Light" charset="0"/>
                <a:cs typeface="Arial"/>
              </a:defRPr>
            </a:lvl3pPr>
            <a:lvl4pPr>
              <a:defRPr sz="1600" b="0" i="0">
                <a:latin typeface="Arial"/>
                <a:ea typeface="TitilliumText22L Light" charset="0"/>
                <a:cs typeface="Arial"/>
              </a:defRPr>
            </a:lvl4pPr>
            <a:lvl5pPr>
              <a:defRPr sz="1600" b="0" i="0">
                <a:latin typeface="Arial"/>
                <a:ea typeface="TitilliumText22L Light" charset="0"/>
                <a:cs typeface="Arial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xtBox 10">
            <a:extLst>
              <a:ext uri="{FF2B5EF4-FFF2-40B4-BE49-F238E27FC236}">
                <a16:creationId xmlns:a16="http://schemas.microsoft.com/office/drawing/2014/main" id="{9B2DEAFD-14B8-46F3-89ED-609D3D3377D8}"/>
              </a:ext>
            </a:extLst>
          </p:cNvPr>
          <p:cNvSpPr txBox="1"/>
          <p:nvPr userDrawn="1"/>
        </p:nvSpPr>
        <p:spPr>
          <a:xfrm>
            <a:off x="7270101" y="6475102"/>
            <a:ext cx="158548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latin typeface="TitilliumText22L Light"/>
                <a:cs typeface="TitilliumText22L Light"/>
              </a:rPr>
              <a:t>KEUDA</a:t>
            </a:r>
            <a:r>
              <a:rPr lang="en-US" sz="800" baseline="0"/>
              <a:t> </a:t>
            </a:r>
            <a:r>
              <a:rPr lang="fi-FI" sz="800" b="0" i="0" u="none" strike="noStrike" kern="1200" baseline="1000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•</a:t>
            </a:r>
            <a:r>
              <a:rPr lang="fi-FI" sz="800" b="0" i="0" u="none" strike="noStrike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 </a:t>
            </a:r>
            <a:fld id="{682124FE-E830-FA47-9347-515BBA8263AC}" type="slidenum">
              <a:rPr lang="fi-FI" sz="800" b="0" i="0" u="none" strike="noStrike" kern="1200" baseline="0" smtClean="0">
                <a:solidFill>
                  <a:schemeClr val="tx1"/>
                </a:solidFill>
                <a:latin typeface="TitilliumText22L Light"/>
                <a:ea typeface="+mn-ea"/>
                <a:cs typeface="TitilliumText22L Light"/>
              </a:rPr>
              <a:pPr marL="0" marR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800">
              <a:solidFill>
                <a:schemeClr val="tx1"/>
              </a:solidFill>
              <a:latin typeface="TitilliumText22L Light"/>
              <a:cs typeface="TitilliumText22L Light"/>
            </a:endParaRPr>
          </a:p>
        </p:txBody>
      </p:sp>
    </p:spTree>
    <p:extLst>
      <p:ext uri="{BB962C8B-B14F-4D97-AF65-F5344CB8AC3E}">
        <p14:creationId xmlns:p14="http://schemas.microsoft.com/office/powerpoint/2010/main" val="2596321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sältö - ykkösvalinta - li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FE89DC39-807A-4E9C-9BF9-8794BD58BC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4" name="Title 1"/>
          <p:cNvSpPr>
            <a:spLocks noGrp="1"/>
          </p:cNvSpPr>
          <p:nvPr>
            <p:ph type="title" hasCustomPrompt="1"/>
          </p:nvPr>
        </p:nvSpPr>
        <p:spPr>
          <a:xfrm>
            <a:off x="791918" y="1583952"/>
            <a:ext cx="5761282" cy="144039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ts val="3600"/>
              </a:lnSpc>
              <a:defRPr sz="3200" baseline="0">
                <a:latin typeface="Arial"/>
                <a:cs typeface="Arial"/>
              </a:defRPr>
            </a:lvl1pPr>
          </a:lstStyle>
          <a:p>
            <a:r>
              <a:rPr lang="fi-FI"/>
              <a:t>Otsikko </a:t>
            </a:r>
            <a:r>
              <a:rPr lang="fi-FI" err="1"/>
              <a:t>lorem</a:t>
            </a:r>
            <a:r>
              <a:rPr lang="fi-FI"/>
              <a:t> </a:t>
            </a:r>
            <a:r>
              <a:rPr lang="fi-FI" err="1"/>
              <a:t>ipsum</a:t>
            </a:r>
            <a:r>
              <a:rPr lang="fi-FI"/>
              <a:t> </a:t>
            </a:r>
            <a:br>
              <a:rPr lang="fi-FI"/>
            </a:br>
            <a:r>
              <a:rPr lang="fi-FI" err="1"/>
              <a:t>Arial</a:t>
            </a:r>
            <a:r>
              <a:rPr lang="fi-FI"/>
              <a:t> 32/36</a:t>
            </a:r>
            <a:endParaRPr lang="en-US"/>
          </a:p>
        </p:txBody>
      </p:sp>
      <p:sp>
        <p:nvSpPr>
          <p:cNvPr id="4" name="Sisällön paikkamerkki 2"/>
          <p:cNvSpPr>
            <a:spLocks noGrp="1"/>
          </p:cNvSpPr>
          <p:nvPr>
            <p:ph sz="quarter" idx="12"/>
          </p:nvPr>
        </p:nvSpPr>
        <p:spPr>
          <a:xfrm>
            <a:off x="791918" y="3123454"/>
            <a:ext cx="5248647" cy="28844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 b="0" i="0">
                <a:latin typeface="Arial"/>
                <a:ea typeface="TitilliumText22L Light" charset="0"/>
                <a:cs typeface="Arial"/>
              </a:defRPr>
            </a:lvl1pPr>
            <a:lvl2pPr>
              <a:defRPr sz="1600" b="0" i="0">
                <a:latin typeface="Arial"/>
                <a:ea typeface="TitilliumText22L Light" charset="0"/>
                <a:cs typeface="Arial"/>
              </a:defRPr>
            </a:lvl2pPr>
            <a:lvl3pPr>
              <a:defRPr sz="1600" b="0" i="0">
                <a:latin typeface="Arial"/>
                <a:ea typeface="TitilliumText22L Light" charset="0"/>
                <a:cs typeface="Arial"/>
              </a:defRPr>
            </a:lvl3pPr>
            <a:lvl4pPr>
              <a:defRPr sz="1600" b="0" i="0">
                <a:latin typeface="Arial"/>
                <a:ea typeface="TitilliumText22L Light" charset="0"/>
                <a:cs typeface="Arial"/>
              </a:defRPr>
            </a:lvl4pPr>
            <a:lvl5pPr>
              <a:defRPr sz="1600" b="0" i="0">
                <a:latin typeface="Arial"/>
                <a:ea typeface="TitilliumText22L Light" charset="0"/>
                <a:cs typeface="Arial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xtBox 10">
            <a:extLst>
              <a:ext uri="{FF2B5EF4-FFF2-40B4-BE49-F238E27FC236}">
                <a16:creationId xmlns:a16="http://schemas.microsoft.com/office/drawing/2014/main" id="{AE6C7CC8-3097-4489-8F57-1AAB4DBE7496}"/>
              </a:ext>
            </a:extLst>
          </p:cNvPr>
          <p:cNvSpPr txBox="1"/>
          <p:nvPr userDrawn="1"/>
        </p:nvSpPr>
        <p:spPr>
          <a:xfrm>
            <a:off x="7270101" y="6475102"/>
            <a:ext cx="158548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latin typeface="TitilliumText22L Light"/>
                <a:cs typeface="TitilliumText22L Light"/>
              </a:rPr>
              <a:t>KEUDA</a:t>
            </a:r>
            <a:r>
              <a:rPr lang="en-US" sz="800" baseline="0"/>
              <a:t> </a:t>
            </a:r>
            <a:r>
              <a:rPr lang="fi-FI" sz="800" b="0" i="0" u="none" strike="noStrike" kern="1200" baseline="1000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•</a:t>
            </a:r>
            <a:r>
              <a:rPr lang="fi-FI" sz="800" b="0" i="0" u="none" strike="noStrike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 </a:t>
            </a:r>
            <a:fld id="{682124FE-E830-FA47-9347-515BBA8263AC}" type="slidenum">
              <a:rPr lang="fi-FI" sz="800" b="0" i="0" u="none" strike="noStrike" kern="1200" baseline="0" smtClean="0">
                <a:solidFill>
                  <a:schemeClr val="tx1"/>
                </a:solidFill>
                <a:latin typeface="TitilliumText22L Light"/>
                <a:ea typeface="+mn-ea"/>
                <a:cs typeface="TitilliumText22L Light"/>
              </a:rPr>
              <a:pPr marL="0" marR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800">
              <a:solidFill>
                <a:schemeClr val="tx1"/>
              </a:solidFill>
              <a:latin typeface="TitilliumText22L Light"/>
              <a:cs typeface="TitilliumText22L Light"/>
            </a:endParaRPr>
          </a:p>
        </p:txBody>
      </p:sp>
    </p:spTree>
    <p:extLst>
      <p:ext uri="{BB962C8B-B14F-4D97-AF65-F5344CB8AC3E}">
        <p14:creationId xmlns:p14="http://schemas.microsoft.com/office/powerpoint/2010/main" val="2832274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Kuvan paikkamerkki 2"/>
          <p:cNvSpPr>
            <a:spLocks noGrp="1" noChangeAspect="1"/>
          </p:cNvSpPr>
          <p:nvPr>
            <p:ph type="pic" sz="quarter" idx="11" hasCustomPrompt="1"/>
          </p:nvPr>
        </p:nvSpPr>
        <p:spPr>
          <a:xfrm>
            <a:off x="247135" y="2004607"/>
            <a:ext cx="6912000" cy="4214962"/>
          </a:xfrm>
          <a:prstGeom prst="rect">
            <a:avLst/>
          </a:prstGeom>
          <a:noFill/>
        </p:spPr>
        <p:txBody>
          <a:bodyPr anchor="t"/>
          <a:lstStyle>
            <a:lvl1pPr marL="0" indent="0" algn="ctr">
              <a:buNone/>
              <a:defRPr sz="1800" baseline="0">
                <a:latin typeface="Arial"/>
                <a:ea typeface="TitilliumText22L" charset="0"/>
                <a:cs typeface="Arial"/>
              </a:defRPr>
            </a:lvl1pPr>
          </a:lstStyle>
          <a:p>
            <a:r>
              <a:rPr lang="fi-FI"/>
              <a:t>Paikka kuvalle</a:t>
            </a:r>
          </a:p>
        </p:txBody>
      </p:sp>
      <p:sp>
        <p:nvSpPr>
          <p:cNvPr id="11" name="Sisällön paikkamerkki 2"/>
          <p:cNvSpPr>
            <a:spLocks noGrp="1"/>
          </p:cNvSpPr>
          <p:nvPr>
            <p:ph sz="quarter" idx="12"/>
          </p:nvPr>
        </p:nvSpPr>
        <p:spPr>
          <a:xfrm>
            <a:off x="7298724" y="4061254"/>
            <a:ext cx="1441622" cy="2158314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l">
              <a:buNone/>
              <a:defRPr sz="1600" b="0" i="0">
                <a:latin typeface="Arial"/>
                <a:ea typeface="TitilliumText22L Light" charset="0"/>
                <a:cs typeface="Arial"/>
              </a:defRPr>
            </a:lvl1pPr>
            <a:lvl2pPr>
              <a:defRPr sz="1600" b="0" i="0">
                <a:latin typeface="TitilliumText22L Light" charset="0"/>
                <a:ea typeface="TitilliumText22L Light" charset="0"/>
                <a:cs typeface="TitilliumText22L Light" charset="0"/>
              </a:defRPr>
            </a:lvl2pPr>
            <a:lvl3pPr>
              <a:defRPr sz="1600" b="0" i="0">
                <a:latin typeface="TitilliumText22L Light" charset="0"/>
                <a:ea typeface="TitilliumText22L Light" charset="0"/>
                <a:cs typeface="TitilliumText22L Light" charset="0"/>
              </a:defRPr>
            </a:lvl3pPr>
            <a:lvl4pPr>
              <a:defRPr sz="1600" b="0" i="0">
                <a:latin typeface="TitilliumText22L Light" charset="0"/>
                <a:ea typeface="TitilliumText22L Light" charset="0"/>
                <a:cs typeface="TitilliumText22L Light" charset="0"/>
              </a:defRPr>
            </a:lvl4pPr>
            <a:lvl5pPr>
              <a:defRPr sz="1600" b="0" i="0">
                <a:latin typeface="TitilliumText22L Light" charset="0"/>
                <a:ea typeface="TitilliumText22L Light" charset="0"/>
                <a:cs typeface="TitilliumText22L Light" charset="0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247135" y="463607"/>
            <a:ext cx="5761282" cy="144039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ts val="3600"/>
              </a:lnSpc>
              <a:defRPr sz="3200" baseline="0">
                <a:latin typeface="Arial"/>
                <a:cs typeface="Arial"/>
              </a:defRPr>
            </a:lvl1pPr>
          </a:lstStyle>
          <a:p>
            <a:r>
              <a:rPr lang="fi-FI"/>
              <a:t>Kuvan otsikko </a:t>
            </a:r>
            <a:r>
              <a:rPr lang="fi-FI" err="1"/>
              <a:t>lorem</a:t>
            </a:r>
            <a:r>
              <a:rPr lang="fi-FI"/>
              <a:t> </a:t>
            </a:r>
            <a:r>
              <a:rPr lang="fi-FI" err="1"/>
              <a:t>ipsum</a:t>
            </a:r>
            <a:r>
              <a:rPr lang="fi-FI"/>
              <a:t> </a:t>
            </a:r>
            <a:r>
              <a:rPr lang="fi-FI" err="1"/>
              <a:t>Arial</a:t>
            </a:r>
            <a:r>
              <a:rPr lang="fi-FI"/>
              <a:t> 32/36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033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/>
          <p:cNvSpPr>
            <a:spLocks noGrp="1"/>
          </p:cNvSpPr>
          <p:nvPr>
            <p:ph type="title" hasCustomPrompt="1"/>
          </p:nvPr>
        </p:nvSpPr>
        <p:spPr>
          <a:xfrm>
            <a:off x="4283676" y="947206"/>
            <a:ext cx="4473147" cy="1597771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ts val="3600"/>
              </a:lnSpc>
              <a:defRPr sz="3200" baseline="0">
                <a:latin typeface="Arial"/>
                <a:cs typeface="Arial"/>
              </a:defRPr>
            </a:lvl1pPr>
          </a:lstStyle>
          <a:p>
            <a:r>
              <a:rPr lang="fi-FI"/>
              <a:t>Otsikko </a:t>
            </a:r>
            <a:r>
              <a:rPr lang="fi-FI" err="1"/>
              <a:t>lorem</a:t>
            </a:r>
            <a:r>
              <a:rPr lang="fi-FI"/>
              <a:t> </a:t>
            </a:r>
            <a:r>
              <a:rPr lang="fi-FI" err="1"/>
              <a:t>ipsum</a:t>
            </a:r>
            <a:r>
              <a:rPr lang="fi-FI"/>
              <a:t> </a:t>
            </a:r>
            <a:r>
              <a:rPr lang="fi-FI" err="1"/>
              <a:t>Arial</a:t>
            </a:r>
            <a:r>
              <a:rPr lang="fi-FI"/>
              <a:t> 32/36</a:t>
            </a:r>
            <a:endParaRPr lang="en-US"/>
          </a:p>
        </p:txBody>
      </p:sp>
      <p:sp>
        <p:nvSpPr>
          <p:cNvPr id="9" name="Sisällön paikkamerkki 2"/>
          <p:cNvSpPr>
            <a:spLocks noGrp="1"/>
          </p:cNvSpPr>
          <p:nvPr>
            <p:ph sz="quarter" idx="12"/>
          </p:nvPr>
        </p:nvSpPr>
        <p:spPr>
          <a:xfrm>
            <a:off x="4283675" y="2709949"/>
            <a:ext cx="4473147" cy="35590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 b="0" i="0">
                <a:latin typeface="Arial"/>
                <a:ea typeface="TitilliumText22L Light" charset="0"/>
                <a:cs typeface="Arial"/>
              </a:defRPr>
            </a:lvl1pPr>
            <a:lvl2pPr>
              <a:defRPr sz="1600" b="0" i="0">
                <a:latin typeface="Arial"/>
                <a:ea typeface="TitilliumText22L Light" charset="0"/>
                <a:cs typeface="Arial"/>
              </a:defRPr>
            </a:lvl2pPr>
            <a:lvl3pPr>
              <a:defRPr sz="1600" b="0" i="0">
                <a:latin typeface="Arial"/>
                <a:ea typeface="TitilliumText22L Light" charset="0"/>
                <a:cs typeface="Arial"/>
              </a:defRPr>
            </a:lvl3pPr>
            <a:lvl4pPr>
              <a:defRPr sz="1600" b="0" i="0">
                <a:latin typeface="Arial"/>
                <a:ea typeface="TitilliumText22L Light" charset="0"/>
                <a:cs typeface="Arial"/>
              </a:defRPr>
            </a:lvl4pPr>
            <a:lvl5pPr>
              <a:defRPr sz="1600" b="0" i="0">
                <a:latin typeface="Arial"/>
                <a:ea typeface="TitilliumText22L Light" charset="0"/>
                <a:cs typeface="Arial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0" name="Kuvan paikkamerkki 2"/>
          <p:cNvSpPr>
            <a:spLocks noGrp="1"/>
          </p:cNvSpPr>
          <p:nvPr>
            <p:ph type="pic" sz="quarter" idx="11" hasCustomPrompt="1"/>
          </p:nvPr>
        </p:nvSpPr>
        <p:spPr>
          <a:xfrm>
            <a:off x="247135" y="943236"/>
            <a:ext cx="3781167" cy="5325760"/>
          </a:xfrm>
          <a:prstGeom prst="rect">
            <a:avLst/>
          </a:prstGeom>
          <a:solidFill>
            <a:schemeClr val="bg1"/>
          </a:solidFill>
        </p:spPr>
        <p:txBody>
          <a:bodyPr anchor="t"/>
          <a:lstStyle>
            <a:lvl1pPr marL="0" indent="0" algn="ctr">
              <a:buNone/>
              <a:defRPr sz="1800" baseline="0">
                <a:latin typeface="Arial"/>
                <a:ea typeface="TitilliumText22L" charset="0"/>
                <a:cs typeface="Arial"/>
              </a:defRPr>
            </a:lvl1pPr>
          </a:lstStyle>
          <a:p>
            <a:r>
              <a:rPr lang="fi-FI"/>
              <a:t>Paikka kuvalle</a:t>
            </a:r>
          </a:p>
        </p:txBody>
      </p:sp>
    </p:spTree>
    <p:extLst>
      <p:ext uri="{BB962C8B-B14F-4D97-AF65-F5344CB8AC3E}">
        <p14:creationId xmlns:p14="http://schemas.microsoft.com/office/powerpoint/2010/main" val="777177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 + sisältö - ykkösvali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483DE276-B9F3-49A3-A012-F8B91BA51C0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5" name="Sisällön paikkamerkki 2">
            <a:extLst>
              <a:ext uri="{FF2B5EF4-FFF2-40B4-BE49-F238E27FC236}">
                <a16:creationId xmlns:a16="http://schemas.microsoft.com/office/drawing/2014/main" id="{DC2E2FDC-F3B3-41CF-AB6A-48494A762CAE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275437" y="951548"/>
            <a:ext cx="4473147" cy="35705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 b="0" i="0">
                <a:latin typeface="Arial"/>
                <a:ea typeface="TitilliumText22L Light" charset="0"/>
                <a:cs typeface="Arial"/>
              </a:defRPr>
            </a:lvl1pPr>
            <a:lvl2pPr>
              <a:defRPr sz="1600" b="0" i="0">
                <a:latin typeface="Arial"/>
                <a:ea typeface="TitilliumText22L Light" charset="0"/>
                <a:cs typeface="Arial"/>
              </a:defRPr>
            </a:lvl2pPr>
            <a:lvl3pPr>
              <a:defRPr sz="1600" b="0" i="0">
                <a:latin typeface="Arial"/>
                <a:ea typeface="TitilliumText22L Light" charset="0"/>
                <a:cs typeface="Arial"/>
              </a:defRPr>
            </a:lvl3pPr>
            <a:lvl4pPr>
              <a:defRPr sz="1600" b="0" i="0">
                <a:latin typeface="Arial"/>
                <a:ea typeface="TitilliumText22L Light" charset="0"/>
                <a:cs typeface="Arial"/>
              </a:defRPr>
            </a:lvl4pPr>
            <a:lvl5pPr>
              <a:defRPr sz="1600" b="0" i="0">
                <a:latin typeface="Arial"/>
                <a:ea typeface="TitilliumText22L Light" charset="0"/>
                <a:cs typeface="Arial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Kuvan paikkamerkki 2">
            <a:extLst>
              <a:ext uri="{FF2B5EF4-FFF2-40B4-BE49-F238E27FC236}">
                <a16:creationId xmlns:a16="http://schemas.microsoft.com/office/drawing/2014/main" id="{E8D99E9B-A051-45B4-883C-FC52D255B8C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47135" y="943236"/>
            <a:ext cx="3781167" cy="5325760"/>
          </a:xfrm>
          <a:prstGeom prst="rect">
            <a:avLst/>
          </a:prstGeom>
          <a:solidFill>
            <a:schemeClr val="bg1"/>
          </a:solidFill>
        </p:spPr>
        <p:txBody>
          <a:bodyPr anchor="t"/>
          <a:lstStyle>
            <a:lvl1pPr marL="0" indent="0" algn="ctr">
              <a:buNone/>
              <a:defRPr sz="1800" baseline="0">
                <a:latin typeface="Arial"/>
                <a:ea typeface="TitilliumText22L" charset="0"/>
                <a:cs typeface="Arial"/>
              </a:defRPr>
            </a:lvl1pPr>
          </a:lstStyle>
          <a:p>
            <a:r>
              <a:rPr lang="fi-FI"/>
              <a:t>Paikka kuvalle</a:t>
            </a:r>
          </a:p>
        </p:txBody>
      </p:sp>
      <p:sp>
        <p:nvSpPr>
          <p:cNvPr id="7" name="TextBox 10">
            <a:extLst>
              <a:ext uri="{FF2B5EF4-FFF2-40B4-BE49-F238E27FC236}">
                <a16:creationId xmlns:a16="http://schemas.microsoft.com/office/drawing/2014/main" id="{81555D7A-CF63-4EF4-9AB9-418A106F04E9}"/>
              </a:ext>
            </a:extLst>
          </p:cNvPr>
          <p:cNvSpPr txBox="1"/>
          <p:nvPr userDrawn="1"/>
        </p:nvSpPr>
        <p:spPr>
          <a:xfrm>
            <a:off x="7270101" y="6475102"/>
            <a:ext cx="158548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latin typeface="TitilliumText22L Light"/>
                <a:cs typeface="TitilliumText22L Light"/>
              </a:rPr>
              <a:t>KEUDA</a:t>
            </a:r>
            <a:r>
              <a:rPr lang="en-US" sz="800" baseline="0"/>
              <a:t> </a:t>
            </a:r>
            <a:r>
              <a:rPr lang="fi-FI" sz="800" b="0" i="0" u="none" strike="noStrike" kern="1200" baseline="1000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•</a:t>
            </a:r>
            <a:r>
              <a:rPr lang="fi-FI" sz="800" b="0" i="0" u="none" strike="noStrike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 </a:t>
            </a:r>
            <a:fld id="{682124FE-E830-FA47-9347-515BBA8263AC}" type="slidenum">
              <a:rPr lang="fi-FI" sz="800" b="0" i="0" u="none" strike="noStrike" kern="1200" baseline="0" smtClean="0">
                <a:solidFill>
                  <a:schemeClr val="tx1"/>
                </a:solidFill>
                <a:latin typeface="TitilliumText22L Light"/>
                <a:ea typeface="+mn-ea"/>
                <a:cs typeface="TitilliumText22L Light"/>
              </a:rPr>
              <a:pPr marL="0" marR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800">
              <a:solidFill>
                <a:schemeClr val="tx1"/>
              </a:solidFill>
              <a:latin typeface="TitilliumText22L Light"/>
              <a:cs typeface="TitilliumText22L Light"/>
            </a:endParaRPr>
          </a:p>
        </p:txBody>
      </p:sp>
    </p:spTree>
    <p:extLst>
      <p:ext uri="{BB962C8B-B14F-4D97-AF65-F5344CB8AC3E}">
        <p14:creationId xmlns:p14="http://schemas.microsoft.com/office/powerpoint/2010/main" val="40548788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hteystiedot - ykkösvali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483DE276-B9F3-49A3-A012-F8B91BA51C0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8" name="Tekstiruutu 7">
            <a:extLst>
              <a:ext uri="{FF2B5EF4-FFF2-40B4-BE49-F238E27FC236}">
                <a16:creationId xmlns:a16="http://schemas.microsoft.com/office/drawing/2014/main" id="{BF8A0455-F601-4BA2-A012-9207EB26FC2C}"/>
              </a:ext>
            </a:extLst>
          </p:cNvPr>
          <p:cNvSpPr txBox="1"/>
          <p:nvPr userDrawn="1"/>
        </p:nvSpPr>
        <p:spPr>
          <a:xfrm>
            <a:off x="640080" y="1151452"/>
            <a:ext cx="5777346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fi-FI" sz="2400" b="1" i="0" u="none" strike="noStrike" kern="1200" baseline="300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Kysyttävää hakemisesta?</a:t>
            </a:r>
            <a:endParaRPr lang="fi-FI" sz="2400" b="0" i="0" u="none" strike="noStrike" kern="1200" baseline="3000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rtl="0"/>
            <a:r>
              <a:rPr lang="fi-FI" sz="1600" b="1" i="0" u="none" strike="noStrike" kern="1200" baseline="300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Ota yhteyttä Hakupalveluihin</a:t>
            </a:r>
            <a:r>
              <a:rPr lang="fi-FI" sz="1600" b="0" i="0" u="none" strike="noStrike" kern="1200" baseline="300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  <a:p>
            <a:pPr rtl="0"/>
            <a:r>
              <a:rPr lang="fi-FI" sz="1600" b="0" i="0" u="none" strike="noStrike" kern="1200" baseline="300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040 174 5579, </a:t>
            </a:r>
            <a:br>
              <a:rPr lang="fi-FI" sz="1600" b="0" i="0" u="none" strike="noStrike" kern="1200" baseline="300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fi-FI" sz="1600" b="0" i="0" u="none" strike="noStrike" kern="1200" baseline="300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hakupalvelut@keuda.fi</a:t>
            </a:r>
          </a:p>
          <a:p>
            <a:pPr rtl="0"/>
            <a:r>
              <a:rPr lang="fi-FI" sz="1600" b="0" i="0" u="none" strike="noStrike" kern="1200" baseline="300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Palvelemme myös chatissä keuda.fi.</a:t>
            </a:r>
          </a:p>
          <a:p>
            <a:pPr rtl="0"/>
            <a:endParaRPr lang="fi-FI" sz="1800" b="1" i="0" u="none" strike="noStrike" kern="1200" baseline="3000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rtl="0"/>
            <a:r>
              <a:rPr lang="fi-FI" sz="2400" b="1" i="0" u="none" strike="noStrike" kern="1200" baseline="300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Kiinnostaako oppisopimuskoulutus?</a:t>
            </a:r>
            <a:endParaRPr lang="fi-FI" sz="2400" b="0" i="0" u="none" strike="noStrike" kern="1200" baseline="3000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rtl="0"/>
            <a:r>
              <a:rPr lang="fi-FI" sz="1600" b="1" i="0" u="none" strike="noStrike" kern="1200" baseline="300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Ota yhteyttä Työelämäpalveluihin</a:t>
            </a:r>
            <a:r>
              <a:rPr lang="fi-FI" sz="1600" b="0" i="0" u="none" strike="noStrike" kern="1200" baseline="300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  <a:p>
            <a:pPr rtl="0"/>
            <a:r>
              <a:rPr lang="fi-FI" sz="1600" b="0" i="0" u="none" strike="noStrike" kern="1200" baseline="300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040 174 5627, </a:t>
            </a:r>
            <a:br>
              <a:rPr lang="fi-FI" sz="1600" b="0" i="0" u="none" strike="noStrike" kern="1200" baseline="300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fi-FI" sz="1600" b="0" i="0" u="none" strike="noStrike" kern="1200" baseline="300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tyoelamapalvelut@keuda.fi</a:t>
            </a:r>
          </a:p>
          <a:p>
            <a:pPr rtl="0"/>
            <a:endParaRPr lang="fi-FI" sz="1800" b="0" i="0" u="none" strike="noStrike" kern="1200" baseline="3000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rtl="0"/>
            <a:r>
              <a:rPr lang="fi-FI" sz="2400" b="1" i="0" u="none" strike="noStrike" kern="1200" baseline="30000" err="1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Keudan</a:t>
            </a:r>
            <a:r>
              <a:rPr lang="fi-FI" sz="2400" b="1" i="0" u="none" strike="noStrike" kern="1200" baseline="300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koulutusten yleisinfot</a:t>
            </a:r>
            <a:endParaRPr lang="fi-FI" sz="2400" b="0" i="0" u="none" strike="noStrike" kern="1200" baseline="3000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rtl="0"/>
            <a:r>
              <a:rPr lang="fi-FI" sz="1800" b="0" i="0" u="none" strike="noStrike" kern="1200" baseline="300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Parittomien viikkojen keskiviikkona klo 14 – 16 </a:t>
            </a:r>
            <a:br>
              <a:rPr lang="fi-FI" sz="1800" b="0" i="0" u="none" strike="noStrike" kern="1200" baseline="300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fi-FI" sz="1800" b="0" i="0" u="none" strike="noStrike" kern="1200" baseline="300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osoitteessa Keskikatu 3A, Kerava.</a:t>
            </a:r>
            <a:endParaRPr lang="fi-FI" sz="1800" b="1" i="0" u="none" strike="noStrike" kern="1200" baseline="3000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rtl="0"/>
            <a:endParaRPr lang="fi-FI" sz="1800" b="1" i="0" u="none" strike="noStrike" kern="1200" baseline="3000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rtl="0"/>
            <a:r>
              <a:rPr lang="fi-FI" sz="2400" b="1" i="0" u="none" strike="noStrike" kern="1200" baseline="30000" err="1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Keudaan</a:t>
            </a:r>
            <a:r>
              <a:rPr lang="fi-FI" sz="2400" b="1" i="0" u="none" strike="noStrike" kern="1200" baseline="300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tutustumaan? </a:t>
            </a:r>
          </a:p>
          <a:p>
            <a:pPr rtl="0"/>
            <a:r>
              <a:rPr lang="fi-FI" sz="1800" b="0" i="0" u="none" strike="noStrike" kern="1200" baseline="300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Katso päivittyvä lista avoimista ovista, infoista ja </a:t>
            </a:r>
            <a:br>
              <a:rPr lang="fi-FI" sz="1800" b="0" i="0" u="none" strike="noStrike" kern="1200" baseline="300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fi-FI" sz="1800" b="0" i="0" u="none" strike="noStrike" kern="1200" baseline="300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muista tapahtumista osoitteessa </a:t>
            </a:r>
            <a:r>
              <a:rPr lang="fi-FI" sz="1800" b="1" i="0" u="none" strike="noStrike" kern="1200" baseline="300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keuda.fi/infot</a:t>
            </a:r>
          </a:p>
          <a:p>
            <a:pPr rtl="0"/>
            <a:endParaRPr lang="fi-FI" sz="1800" b="1" i="0" u="none" strike="noStrike" kern="1200" baseline="3000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rtl="0"/>
            <a:endParaRPr lang="fi-FI" sz="1800" b="1" i="0" u="none" strike="noStrike" kern="1200" baseline="3000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rtl="0"/>
            <a:r>
              <a:rPr lang="fi-FI" sz="1800" b="0" i="0" u="none" strike="noStrike" kern="1200" baseline="300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#ykkösvalinta  </a:t>
            </a:r>
          </a:p>
          <a:p>
            <a:pPr rtl="0"/>
            <a:r>
              <a:rPr lang="fi-FI" sz="1800" b="0" i="0" u="none" strike="noStrike" kern="1200" baseline="300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www.keuda.fi</a:t>
            </a:r>
          </a:p>
          <a:p>
            <a:endParaRPr lang="fi-FI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0">
            <a:extLst>
              <a:ext uri="{FF2B5EF4-FFF2-40B4-BE49-F238E27FC236}">
                <a16:creationId xmlns:a16="http://schemas.microsoft.com/office/drawing/2014/main" id="{886727D7-5BF9-4FEE-AD3B-148F54785AC3}"/>
              </a:ext>
            </a:extLst>
          </p:cNvPr>
          <p:cNvSpPr txBox="1"/>
          <p:nvPr userDrawn="1"/>
        </p:nvSpPr>
        <p:spPr>
          <a:xfrm>
            <a:off x="7270101" y="6475102"/>
            <a:ext cx="158548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latin typeface="TitilliumText22L Light"/>
                <a:cs typeface="TitilliumText22L Light"/>
              </a:rPr>
              <a:t>KEUDA</a:t>
            </a:r>
            <a:r>
              <a:rPr lang="en-US" sz="800" baseline="0"/>
              <a:t> </a:t>
            </a:r>
            <a:r>
              <a:rPr lang="fi-FI" sz="800" b="0" i="0" u="none" strike="noStrike" kern="1200" baseline="1000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•</a:t>
            </a:r>
            <a:r>
              <a:rPr lang="fi-FI" sz="800" b="0" i="0" u="none" strike="noStrike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 </a:t>
            </a:r>
            <a:fld id="{682124FE-E830-FA47-9347-515BBA8263AC}" type="slidenum">
              <a:rPr lang="fi-FI" sz="800" b="0" i="0" u="none" strike="noStrike" kern="1200" baseline="0" smtClean="0">
                <a:solidFill>
                  <a:schemeClr val="tx1"/>
                </a:solidFill>
                <a:latin typeface="TitilliumText22L Light"/>
                <a:ea typeface="+mn-ea"/>
                <a:cs typeface="TitilliumText22L Light"/>
              </a:rPr>
              <a:pPr marL="0" marR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800">
              <a:solidFill>
                <a:schemeClr val="tx1"/>
              </a:solidFill>
              <a:latin typeface="TitilliumText22L Light"/>
              <a:cs typeface="TitilliumText22L Light"/>
            </a:endParaRPr>
          </a:p>
        </p:txBody>
      </p:sp>
    </p:spTree>
    <p:extLst>
      <p:ext uri="{BB962C8B-B14F-4D97-AF65-F5344CB8AC3E}">
        <p14:creationId xmlns:p14="http://schemas.microsoft.com/office/powerpoint/2010/main" val="3890448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imeinen dia - ykkösvali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A00DDE5F-9A83-437A-A3E7-B4AFE7F5A73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4" name="TextBox 10">
            <a:extLst>
              <a:ext uri="{FF2B5EF4-FFF2-40B4-BE49-F238E27FC236}">
                <a16:creationId xmlns:a16="http://schemas.microsoft.com/office/drawing/2014/main" id="{49B7A9CD-5F36-4B4D-BD65-8B199F4E58E9}"/>
              </a:ext>
            </a:extLst>
          </p:cNvPr>
          <p:cNvSpPr txBox="1"/>
          <p:nvPr userDrawn="1"/>
        </p:nvSpPr>
        <p:spPr>
          <a:xfrm>
            <a:off x="7270101" y="6475102"/>
            <a:ext cx="158548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latin typeface="TitilliumText22L Light"/>
                <a:cs typeface="TitilliumText22L Light"/>
              </a:rPr>
              <a:t>KEUDA</a:t>
            </a:r>
            <a:r>
              <a:rPr lang="en-US" sz="800" baseline="0"/>
              <a:t> </a:t>
            </a:r>
            <a:r>
              <a:rPr lang="fi-FI" sz="800" b="0" i="0" u="none" strike="noStrike" kern="1200" baseline="1000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•</a:t>
            </a:r>
            <a:r>
              <a:rPr lang="fi-FI" sz="800" b="0" i="0" u="none" strike="noStrike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 </a:t>
            </a:r>
            <a:fld id="{682124FE-E830-FA47-9347-515BBA8263AC}" type="slidenum">
              <a:rPr lang="fi-FI" sz="800" b="0" i="0" u="none" strike="noStrike" kern="1200" baseline="0" smtClean="0">
                <a:solidFill>
                  <a:schemeClr val="tx1"/>
                </a:solidFill>
                <a:latin typeface="TitilliumText22L Light"/>
                <a:ea typeface="+mn-ea"/>
                <a:cs typeface="TitilliumText22L Light"/>
              </a:rPr>
              <a:pPr marL="0" marR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800">
              <a:solidFill>
                <a:schemeClr val="tx1"/>
              </a:solidFill>
              <a:latin typeface="TitilliumText22L Light"/>
              <a:cs typeface="TitilliumText22L Light"/>
            </a:endParaRPr>
          </a:p>
        </p:txBody>
      </p:sp>
    </p:spTree>
    <p:extLst>
      <p:ext uri="{BB962C8B-B14F-4D97-AF65-F5344CB8AC3E}">
        <p14:creationId xmlns:p14="http://schemas.microsoft.com/office/powerpoint/2010/main" val="6807497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rtta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8AB97C95-E635-4200-B163-54DAC764B73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4" name="Kuva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0663" y="996490"/>
            <a:ext cx="4072478" cy="5609394"/>
          </a:xfrm>
          <a:prstGeom prst="rect">
            <a:avLst/>
          </a:prstGeom>
        </p:spPr>
      </p:pic>
      <p:sp>
        <p:nvSpPr>
          <p:cNvPr id="6" name="Tekstiruutu 5">
            <a:extLst>
              <a:ext uri="{FF2B5EF4-FFF2-40B4-BE49-F238E27FC236}">
                <a16:creationId xmlns:a16="http://schemas.microsoft.com/office/drawing/2014/main" id="{000F45F4-BC06-4C0F-93B5-E159DC2EDFDB}"/>
              </a:ext>
            </a:extLst>
          </p:cNvPr>
          <p:cNvSpPr txBox="1"/>
          <p:nvPr userDrawn="1"/>
        </p:nvSpPr>
        <p:spPr>
          <a:xfrm>
            <a:off x="590205" y="1485231"/>
            <a:ext cx="5777346" cy="3221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fi-FI" sz="3200" b="1" i="0" u="none" strike="noStrike" kern="1200" baseline="300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KEUDA</a:t>
            </a:r>
            <a:endParaRPr lang="fi-FI" sz="3200" b="0" i="0" u="none" strike="noStrike" kern="1200" baseline="3000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rtl="0"/>
            <a:r>
              <a:rPr lang="fi-FI" sz="1800" b="0" i="0" u="none" strike="noStrike" kern="1200" baseline="300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Toteutamme opiskelijoille ja työelämälle yksilöllisiä, </a:t>
            </a:r>
            <a:br>
              <a:rPr lang="fi-FI" sz="1800" b="0" i="0" u="none" strike="noStrike" kern="1200" baseline="300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fi-FI" sz="1800" b="0" i="0" u="none" strike="noStrike" kern="1200" baseline="300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vetovoimaisia  koulutus- ja kehittämispalveluja.</a:t>
            </a:r>
          </a:p>
          <a:p>
            <a:pPr rtl="0"/>
            <a:endParaRPr lang="fi-FI" sz="1800" b="1" i="0" u="none" strike="noStrike" kern="1200" baseline="3000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rtl="0"/>
            <a:r>
              <a:rPr lang="fi-FI" sz="2400" b="1" i="0" u="none" strike="noStrike" kern="1200" baseline="300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Opetus- ja koulutuspalvelut</a:t>
            </a:r>
          </a:p>
          <a:p>
            <a:pPr rtl="0"/>
            <a:r>
              <a:rPr lang="fi-FI" sz="2400" b="1" i="0" u="none" strike="noStrike" kern="1200" baseline="300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Työelämäpalvelut</a:t>
            </a:r>
            <a:endParaRPr lang="fi-FI" sz="2400" b="0" i="0" u="none" strike="noStrike" kern="1200" baseline="3000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rtl="0"/>
            <a:endParaRPr lang="fi-FI" sz="1800" b="0" i="0" u="none" strike="noStrike" kern="1200" baseline="3000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800" b="1" i="0" u="none" strike="noStrike" kern="1200" baseline="300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Koulutustarjontamme kattaa kaikki koulutusalat:</a:t>
            </a:r>
          </a:p>
          <a:p>
            <a:pPr rtl="0"/>
            <a:r>
              <a:rPr lang="fi-FI" sz="1800" b="0" i="0" u="none" strike="noStrike" kern="1200" baseline="300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Auto- ja logistiikkapalvelut</a:t>
            </a:r>
          </a:p>
          <a:p>
            <a:pPr rtl="0"/>
            <a:r>
              <a:rPr lang="fi-FI" sz="1800" b="0" i="0" u="none" strike="noStrike" kern="1200" baseline="300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Hyvinvointipalvelut</a:t>
            </a:r>
          </a:p>
          <a:p>
            <a:pPr rtl="0"/>
            <a:r>
              <a:rPr lang="fi-FI" sz="1800" b="0" i="0" u="none" strike="noStrike" kern="1200" baseline="300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Liike-elämän palvelut</a:t>
            </a:r>
          </a:p>
          <a:p>
            <a:pPr rtl="0"/>
            <a:r>
              <a:rPr lang="fi-FI" sz="1800" b="0" i="0" u="none" strike="noStrike" kern="1200" baseline="300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Luonnonvara- ja ympäristöpalvelut</a:t>
            </a:r>
          </a:p>
          <a:p>
            <a:pPr rtl="0"/>
            <a:r>
              <a:rPr lang="fi-FI" sz="1800" b="0" i="0" u="none" strike="noStrike" kern="1200" baseline="300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Palvelualat</a:t>
            </a:r>
          </a:p>
          <a:p>
            <a:pPr rtl="0"/>
            <a:r>
              <a:rPr lang="fi-FI" sz="1800" b="0" i="0" u="none" strike="noStrike" kern="1200" baseline="300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Teknologia- ja rakentamispalvelut</a:t>
            </a:r>
          </a:p>
          <a:p>
            <a:endParaRPr lang="fi-FI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10">
            <a:extLst>
              <a:ext uri="{FF2B5EF4-FFF2-40B4-BE49-F238E27FC236}">
                <a16:creationId xmlns:a16="http://schemas.microsoft.com/office/drawing/2014/main" id="{A7953638-5DFE-4A4A-91AA-B825B3CD5B5A}"/>
              </a:ext>
            </a:extLst>
          </p:cNvPr>
          <p:cNvSpPr txBox="1"/>
          <p:nvPr userDrawn="1"/>
        </p:nvSpPr>
        <p:spPr>
          <a:xfrm>
            <a:off x="7270101" y="6475102"/>
            <a:ext cx="158548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latin typeface="TitilliumText22L Light"/>
                <a:cs typeface="TitilliumText22L Light"/>
              </a:rPr>
              <a:t>KEUDA</a:t>
            </a:r>
            <a:r>
              <a:rPr lang="en-US" sz="800" baseline="0"/>
              <a:t> </a:t>
            </a:r>
            <a:r>
              <a:rPr lang="fi-FI" sz="800" b="0" i="0" u="none" strike="noStrike" kern="1200" baseline="1000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•</a:t>
            </a:r>
            <a:r>
              <a:rPr lang="fi-FI" sz="800" b="0" i="0" u="none" strike="noStrike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 </a:t>
            </a:r>
            <a:fld id="{682124FE-E830-FA47-9347-515BBA8263AC}" type="slidenum">
              <a:rPr lang="fi-FI" sz="800" b="0" i="0" u="none" strike="noStrike" kern="1200" baseline="0" smtClean="0">
                <a:solidFill>
                  <a:schemeClr val="tx1"/>
                </a:solidFill>
                <a:latin typeface="TitilliumText22L Light"/>
                <a:ea typeface="+mn-ea"/>
                <a:cs typeface="TitilliumText22L Light"/>
              </a:rPr>
              <a:pPr marL="0" marR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800">
              <a:solidFill>
                <a:schemeClr val="tx1"/>
              </a:solidFill>
              <a:latin typeface="TitilliumText22L Light"/>
              <a:cs typeface="TitilliumText22L Light"/>
            </a:endParaRPr>
          </a:p>
        </p:txBody>
      </p:sp>
    </p:spTree>
    <p:extLst>
      <p:ext uri="{BB962C8B-B14F-4D97-AF65-F5344CB8AC3E}">
        <p14:creationId xmlns:p14="http://schemas.microsoft.com/office/powerpoint/2010/main" val="15614371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kautettu asette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1323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>
            <a:extLst>
              <a:ext uri="{FF2B5EF4-FFF2-40B4-BE49-F238E27FC236}">
                <a16:creationId xmlns:a16="http://schemas.microsoft.com/office/drawing/2014/main" id="{9E241046-3378-4DA4-96C2-F167FE837D50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270101" y="6475102"/>
            <a:ext cx="158548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latin typeface="TitilliumText22L Light"/>
                <a:cs typeface="TitilliumText22L Light"/>
              </a:rPr>
              <a:t>KEUDA</a:t>
            </a:r>
            <a:r>
              <a:rPr lang="en-US" sz="800" baseline="0"/>
              <a:t> </a:t>
            </a:r>
            <a:r>
              <a:rPr lang="fi-FI" sz="800" b="0" i="0" u="none" strike="noStrike" kern="1200" baseline="1000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•</a:t>
            </a:r>
            <a:r>
              <a:rPr lang="fi-FI" sz="800" b="0" i="0" u="none" strike="noStrike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 </a:t>
            </a:r>
            <a:fld id="{682124FE-E830-FA47-9347-515BBA8263AC}" type="slidenum">
              <a:rPr lang="fi-FI" sz="800" b="0" i="0" u="none" strike="noStrike" kern="1200" baseline="0" smtClean="0">
                <a:solidFill>
                  <a:schemeClr val="tx1"/>
                </a:solidFill>
                <a:latin typeface="TitilliumText22L Light"/>
                <a:ea typeface="+mn-ea"/>
                <a:cs typeface="TitilliumText22L Light"/>
              </a:rPr>
              <a:pPr marL="0" marR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800">
              <a:solidFill>
                <a:schemeClr val="tx1"/>
              </a:solidFill>
              <a:latin typeface="TitilliumText22L Light"/>
              <a:cs typeface="TitilliumText22L Light"/>
            </a:endParaRPr>
          </a:p>
        </p:txBody>
      </p:sp>
    </p:spTree>
    <p:extLst>
      <p:ext uri="{BB962C8B-B14F-4D97-AF65-F5344CB8AC3E}">
        <p14:creationId xmlns:p14="http://schemas.microsoft.com/office/powerpoint/2010/main" val="4195480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723" r:id="rId2"/>
    <p:sldLayoutId id="2147483720" r:id="rId3"/>
    <p:sldLayoutId id="2147483707" r:id="rId4"/>
    <p:sldLayoutId id="2147483726" r:id="rId5"/>
    <p:sldLayoutId id="2147483721" r:id="rId6"/>
    <p:sldLayoutId id="2147483718" r:id="rId7"/>
    <p:sldLayoutId id="2147483724" r:id="rId8"/>
    <p:sldLayoutId id="2147483725" r:id="rId9"/>
    <p:sldLayoutId id="2147483717" r:id="rId10"/>
    <p:sldLayoutId id="2147483722" r:id="rId11"/>
    <p:sldLayoutId id="2147483727" r:id="rId12"/>
  </p:sldLayoutIdLst>
  <p:txStyles>
    <p:titleStyle>
      <a:lvl1pPr algn="l" defTabSz="457200" rtl="0" eaLnBrk="1" latinLnBrk="0" hangingPunct="1">
        <a:lnSpc>
          <a:spcPts val="3200"/>
        </a:lnSpc>
        <a:spcBef>
          <a:spcPct val="0"/>
        </a:spcBef>
        <a:buNone/>
        <a:defRPr sz="2800" b="0" i="0" kern="1200">
          <a:solidFill>
            <a:schemeClr val="tx1"/>
          </a:solidFill>
          <a:latin typeface="Arial"/>
          <a:ea typeface="TitilliumText22L Light" charset="0"/>
          <a:cs typeface="Arial"/>
        </a:defRPr>
      </a:lvl1pPr>
    </p:titleStyle>
    <p:bodyStyle>
      <a:lvl1pPr marL="342900" indent="-342900" algn="l" defTabSz="457200" rtl="0" eaLnBrk="1" latinLnBrk="0" hangingPunct="1">
        <a:lnSpc>
          <a:spcPts val="2000"/>
        </a:lnSpc>
        <a:spcBef>
          <a:spcPts val="600"/>
        </a:spcBef>
        <a:buFont typeface="Arial"/>
        <a:buChar char="•"/>
        <a:defRPr sz="1600" b="0" i="0" kern="1200">
          <a:solidFill>
            <a:schemeClr val="tx1"/>
          </a:solidFill>
          <a:latin typeface="Arial"/>
          <a:ea typeface="TitilliumText22L Light" charset="0"/>
          <a:cs typeface="Arial"/>
        </a:defRPr>
      </a:lvl1pPr>
      <a:lvl2pPr marL="742950" indent="-285750" algn="l" defTabSz="457200" rtl="0" eaLnBrk="1" latinLnBrk="0" hangingPunct="1">
        <a:lnSpc>
          <a:spcPts val="2000"/>
        </a:lnSpc>
        <a:spcBef>
          <a:spcPts val="600"/>
        </a:spcBef>
        <a:buFont typeface="Arial"/>
        <a:buChar char="–"/>
        <a:defRPr sz="1600" b="0" i="0" kern="1200">
          <a:solidFill>
            <a:schemeClr val="tx1"/>
          </a:solidFill>
          <a:latin typeface="Arial"/>
          <a:ea typeface="TitilliumText22L Light" charset="0"/>
          <a:cs typeface="Arial"/>
        </a:defRPr>
      </a:lvl2pPr>
      <a:lvl3pPr marL="1143000" indent="-228600" algn="l" defTabSz="457200" rtl="0" eaLnBrk="1" latinLnBrk="0" hangingPunct="1">
        <a:lnSpc>
          <a:spcPts val="2000"/>
        </a:lnSpc>
        <a:spcBef>
          <a:spcPts val="600"/>
        </a:spcBef>
        <a:buFont typeface="Arial"/>
        <a:buChar char="•"/>
        <a:defRPr sz="1600" b="0" i="0" kern="1200">
          <a:solidFill>
            <a:schemeClr val="tx1"/>
          </a:solidFill>
          <a:latin typeface="Arial"/>
          <a:ea typeface="TitilliumText22L Light" charset="0"/>
          <a:cs typeface="Arial"/>
        </a:defRPr>
      </a:lvl3pPr>
      <a:lvl4pPr marL="1600200" indent="-228600" algn="l" defTabSz="457200" rtl="0" eaLnBrk="1" latinLnBrk="0" hangingPunct="1">
        <a:lnSpc>
          <a:spcPts val="2000"/>
        </a:lnSpc>
        <a:spcBef>
          <a:spcPts val="600"/>
        </a:spcBef>
        <a:buFont typeface="Arial"/>
        <a:buChar char="–"/>
        <a:defRPr sz="1600" b="0" i="0" kern="1200">
          <a:solidFill>
            <a:schemeClr val="tx1"/>
          </a:solidFill>
          <a:latin typeface="Arial"/>
          <a:ea typeface="TitilliumText22L Light" charset="0"/>
          <a:cs typeface="Arial"/>
        </a:defRPr>
      </a:lvl4pPr>
      <a:lvl5pPr marL="2057400" indent="-228600" algn="l" defTabSz="457200" rtl="0" eaLnBrk="1" latinLnBrk="0" hangingPunct="1">
        <a:lnSpc>
          <a:spcPts val="2000"/>
        </a:lnSpc>
        <a:spcBef>
          <a:spcPts val="600"/>
        </a:spcBef>
        <a:buFont typeface="Arial"/>
        <a:buChar char="»"/>
        <a:defRPr sz="1600" b="0" i="0" kern="1200">
          <a:solidFill>
            <a:schemeClr val="tx1"/>
          </a:solidFill>
          <a:latin typeface="Arial"/>
          <a:ea typeface="TitilliumText22L Light" charset="0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13.png"/><Relationship Id="rId18" Type="http://schemas.microsoft.com/office/2007/relationships/hdphoto" Target="../media/hdphoto8.wdp"/><Relationship Id="rId3" Type="http://schemas.openxmlformats.org/officeDocument/2006/relationships/image" Target="../media/image8.png"/><Relationship Id="rId21" Type="http://schemas.openxmlformats.org/officeDocument/2006/relationships/image" Target="../media/image17.png"/><Relationship Id="rId7" Type="http://schemas.openxmlformats.org/officeDocument/2006/relationships/image" Target="../media/image10.png"/><Relationship Id="rId12" Type="http://schemas.microsoft.com/office/2007/relationships/hdphoto" Target="../media/hdphoto5.wdp"/><Relationship Id="rId17" Type="http://schemas.openxmlformats.org/officeDocument/2006/relationships/image" Target="../media/image15.png"/><Relationship Id="rId2" Type="http://schemas.openxmlformats.org/officeDocument/2006/relationships/hyperlink" Target="https://www.keuda.fi/yhteystiedot/toimipisteet/sibeliuksenvayla/" TargetMode="External"/><Relationship Id="rId16" Type="http://schemas.microsoft.com/office/2007/relationships/hdphoto" Target="../media/hdphoto7.wdp"/><Relationship Id="rId20" Type="http://schemas.microsoft.com/office/2007/relationships/hdphoto" Target="../media/hdphoto9.wdp"/><Relationship Id="rId1" Type="http://schemas.openxmlformats.org/officeDocument/2006/relationships/slideLayout" Target="../slideLayouts/slideLayout3.xml"/><Relationship Id="rId6" Type="http://schemas.microsoft.com/office/2007/relationships/hdphoto" Target="../media/hdphoto2.wdp"/><Relationship Id="rId11" Type="http://schemas.openxmlformats.org/officeDocument/2006/relationships/image" Target="../media/image12.png"/><Relationship Id="rId24" Type="http://schemas.microsoft.com/office/2007/relationships/hdphoto" Target="../media/hdphoto11.wdp"/><Relationship Id="rId5" Type="http://schemas.openxmlformats.org/officeDocument/2006/relationships/image" Target="../media/image9.png"/><Relationship Id="rId15" Type="http://schemas.openxmlformats.org/officeDocument/2006/relationships/image" Target="../media/image14.png"/><Relationship Id="rId23" Type="http://schemas.openxmlformats.org/officeDocument/2006/relationships/image" Target="../media/image18.png"/><Relationship Id="rId10" Type="http://schemas.microsoft.com/office/2007/relationships/hdphoto" Target="../media/hdphoto4.wdp"/><Relationship Id="rId19" Type="http://schemas.openxmlformats.org/officeDocument/2006/relationships/image" Target="../media/image16.png"/><Relationship Id="rId4" Type="http://schemas.microsoft.com/office/2007/relationships/hdphoto" Target="../media/hdphoto1.wdp"/><Relationship Id="rId9" Type="http://schemas.openxmlformats.org/officeDocument/2006/relationships/image" Target="../media/image11.png"/><Relationship Id="rId14" Type="http://schemas.microsoft.com/office/2007/relationships/hdphoto" Target="../media/hdphoto6.wdp"/><Relationship Id="rId22" Type="http://schemas.microsoft.com/office/2007/relationships/hdphoto" Target="../media/hdphoto10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ww.keuda.fi/koulutustarjonta/hakijalle/koulutusinfot-ja-tapahtumat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euda.fi/koulutustarjonta/koulutushaku/" TargetMode="External"/><Relationship Id="rId2" Type="http://schemas.openxmlformats.org/officeDocument/2006/relationships/hyperlink" Target="https://opintopolku.fi/wp/fi/" TargetMode="Externa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 descr="Kuva, joka sisältää kohteen henkilö, pöytä, henkilöt, ryhmä&#10;&#10;Kuvaus luotu automaattisesti">
            <a:extLst>
              <a:ext uri="{FF2B5EF4-FFF2-40B4-BE49-F238E27FC236}">
                <a16:creationId xmlns:a16="http://schemas.microsoft.com/office/drawing/2014/main" id="{CA424369-9A50-4A24-8F96-B95394AB403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784" b="3219"/>
          <a:stretch/>
        </p:blipFill>
        <p:spPr>
          <a:xfrm>
            <a:off x="0" y="1052945"/>
            <a:ext cx="9144000" cy="5364317"/>
          </a:xfrm>
          <a:prstGeom prst="rect">
            <a:avLst/>
          </a:prstGeom>
        </p:spPr>
      </p:pic>
      <p:sp>
        <p:nvSpPr>
          <p:cNvPr id="6" name="Suorakulmio 5">
            <a:extLst>
              <a:ext uri="{FF2B5EF4-FFF2-40B4-BE49-F238E27FC236}">
                <a16:creationId xmlns:a16="http://schemas.microsoft.com/office/drawing/2014/main" id="{68E93ABD-8F73-4269-BA39-924EEEE77587}"/>
              </a:ext>
            </a:extLst>
          </p:cNvPr>
          <p:cNvSpPr/>
          <p:nvPr/>
        </p:nvSpPr>
        <p:spPr>
          <a:xfrm>
            <a:off x="-7980" y="4830618"/>
            <a:ext cx="9151980" cy="1089892"/>
          </a:xfrm>
          <a:prstGeom prst="rect">
            <a:avLst/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1935CCF6-596C-4208-9C11-6847DB117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830619"/>
            <a:ext cx="9151980" cy="1089892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fi-FI" sz="4800">
                <a:latin typeface="Arial Black" panose="020B0A04020102020204" pitchFamily="34" charset="0"/>
              </a:rPr>
              <a:t>Tervetuloa </a:t>
            </a:r>
            <a:r>
              <a:rPr lang="fi-FI" sz="4800" err="1">
                <a:latin typeface="Arial Black" panose="020B0A04020102020204" pitchFamily="34" charset="0"/>
              </a:rPr>
              <a:t>Keudaan</a:t>
            </a:r>
            <a:r>
              <a:rPr lang="fi-FI" sz="4800">
                <a:latin typeface="Arial Black" panose="020B0A04020102020204" pitchFamily="34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2855390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tsikko 6">
            <a:extLst>
              <a:ext uri="{FF2B5EF4-FFF2-40B4-BE49-F238E27FC236}">
                <a16:creationId xmlns:a16="http://schemas.microsoft.com/office/drawing/2014/main" id="{4BCC5A5F-F5C7-4ED0-A5E8-28FADED0A4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187" y="829761"/>
            <a:ext cx="5548339" cy="575513"/>
          </a:xfrm>
        </p:spPr>
        <p:txBody>
          <a:bodyPr>
            <a:normAutofit/>
          </a:bodyPr>
          <a:lstStyle/>
          <a:p>
            <a:r>
              <a:rPr lang="fi-FI" sz="2900" err="1">
                <a:latin typeface="Arial Black" panose="020B0A04020102020204" pitchFamily="34" charset="0"/>
              </a:rPr>
              <a:t>Keuda</a:t>
            </a:r>
            <a:r>
              <a:rPr lang="fi-FI" sz="2900">
                <a:latin typeface="Arial Black" panose="020B0A04020102020204" pitchFamily="34" charset="0"/>
              </a:rPr>
              <a:t> on lähellä</a:t>
            </a:r>
          </a:p>
        </p:txBody>
      </p:sp>
      <p:sp>
        <p:nvSpPr>
          <p:cNvPr id="5" name="Sisällön paikkamerkki 4"/>
          <p:cNvSpPr>
            <a:spLocks noGrp="1"/>
          </p:cNvSpPr>
          <p:nvPr>
            <p:ph sz="quarter" idx="12"/>
          </p:nvPr>
        </p:nvSpPr>
        <p:spPr>
          <a:xfrm>
            <a:off x="611187" y="1716833"/>
            <a:ext cx="3859537" cy="4721289"/>
          </a:xfrm>
          <a:prstGeom prst="rect">
            <a:avLst/>
          </a:prstGeom>
        </p:spPr>
        <p:txBody>
          <a:bodyPr anchor="t">
            <a:normAutofit lnSpcReduction="10000"/>
          </a:bodyPr>
          <a:lstStyle/>
          <a:p>
            <a:pPr marL="0" lv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fi-FI" sz="1600" b="1">
                <a:solidFill>
                  <a:srgbClr val="000000"/>
                </a:solidFill>
              </a:rPr>
              <a:t>Järvenpää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i-FI" err="1">
                <a:solidFill>
                  <a:srgbClr val="000000"/>
                </a:solidFill>
              </a:rPr>
              <a:t>Sibeliuksenväylä</a:t>
            </a:r>
            <a:endParaRPr lang="fi-FI">
              <a:solidFill>
                <a:srgbClr val="000000"/>
              </a:solidFill>
            </a:endParaRP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i-FI">
                <a:solidFill>
                  <a:srgbClr val="000000"/>
                </a:solidFill>
              </a:rPr>
              <a:t>Wärtsilänkatu</a:t>
            </a:r>
          </a:p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fi-FI" b="1">
                <a:solidFill>
                  <a:srgbClr val="000000"/>
                </a:solidFill>
              </a:rPr>
              <a:t>Kerava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i-FI">
                <a:solidFill>
                  <a:srgbClr val="000000"/>
                </a:solidFill>
              </a:rPr>
              <a:t>Keskikatu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i-FI">
                <a:solidFill>
                  <a:srgbClr val="000000"/>
                </a:solidFill>
              </a:rPr>
              <a:t>Sarviniitynkatu</a:t>
            </a:r>
          </a:p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fi-FI" b="1">
                <a:solidFill>
                  <a:srgbClr val="000000"/>
                </a:solidFill>
              </a:rPr>
              <a:t>Mäntsälä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i-FI">
                <a:solidFill>
                  <a:srgbClr val="000000"/>
                </a:solidFill>
              </a:rPr>
              <a:t>Lukkarinpolku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i-FI">
                <a:solidFill>
                  <a:srgbClr val="000000"/>
                </a:solidFill>
              </a:rPr>
              <a:t>Saaren Kartano</a:t>
            </a:r>
          </a:p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fi-FI" b="1">
                <a:solidFill>
                  <a:srgbClr val="000000"/>
                </a:solidFill>
              </a:rPr>
              <a:t>Nurmijärvi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i-FI" err="1">
                <a:solidFill>
                  <a:srgbClr val="000000"/>
                </a:solidFill>
              </a:rPr>
              <a:t>Lopentie</a:t>
            </a:r>
            <a:endParaRPr lang="fi-FI">
              <a:solidFill>
                <a:srgbClr val="00000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fi-FI" b="1">
                <a:solidFill>
                  <a:srgbClr val="000000"/>
                </a:solidFill>
              </a:rPr>
              <a:t>Sipoo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i-FI">
                <a:solidFill>
                  <a:srgbClr val="000000"/>
                </a:solidFill>
              </a:rPr>
              <a:t>Sipoon Enter</a:t>
            </a:r>
          </a:p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fi-FI" b="1">
                <a:solidFill>
                  <a:srgbClr val="000000"/>
                </a:solidFill>
              </a:rPr>
              <a:t>Tuusula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i-FI">
                <a:solidFill>
                  <a:srgbClr val="000000"/>
                </a:solidFill>
              </a:rPr>
              <a:t>Kirkkotie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i-FI">
                <a:solidFill>
                  <a:srgbClr val="000000"/>
                </a:solidFill>
              </a:rPr>
              <a:t>Pekka Halosen Akatemia</a:t>
            </a:r>
          </a:p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fi-FI" b="1">
                <a:solidFill>
                  <a:srgbClr val="000000"/>
                </a:solidFill>
              </a:rPr>
              <a:t>Helsinki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i-FI">
                <a:solidFill>
                  <a:srgbClr val="000000"/>
                </a:solidFill>
              </a:rPr>
              <a:t>Uutiskatu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8A0C8C78-D67D-4263-A66E-629774A656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3604" y="996490"/>
            <a:ext cx="4356923" cy="6001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6914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Sisällön paikkamerkki 5" descr="koulun kuva.JPG">
            <a:hlinkClick r:id="rId2"/>
            <a:extLst>
              <a:ext uri="{FF2B5EF4-FFF2-40B4-BE49-F238E27FC236}">
                <a16:creationId xmlns:a16="http://schemas.microsoft.com/office/drawing/2014/main" id="{F6BDDDB5-BC67-470F-9631-9058B222170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13816" y="1202174"/>
            <a:ext cx="2603980" cy="15868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5" name="Kuva 24">
            <a:extLst>
              <a:ext uri="{FF2B5EF4-FFF2-40B4-BE49-F238E27FC236}">
                <a16:creationId xmlns:a16="http://schemas.microsoft.com/office/drawing/2014/main" id="{5C1F2E0E-6A89-4823-9FB8-5D99B5C8A1A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24744" y="1766222"/>
            <a:ext cx="2170433" cy="15415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6" name="Suorakulmio 1">
            <a:extLst>
              <a:ext uri="{FF2B5EF4-FFF2-40B4-BE49-F238E27FC236}">
                <a16:creationId xmlns:a16="http://schemas.microsoft.com/office/drawing/2014/main" id="{EEBA9554-4D3D-466A-BE54-DC31BE3EA8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9183" y="3008712"/>
            <a:ext cx="1904459" cy="276999"/>
          </a:xfrm>
          <a:prstGeom prst="rect">
            <a:avLst/>
          </a:prstGeom>
          <a:solidFill>
            <a:schemeClr val="tx1">
              <a:alpha val="46000"/>
            </a:schemeClr>
          </a:solidFill>
          <a:ln>
            <a:noFill/>
          </a:ln>
          <a:effectLst>
            <a:softEdge rad="127000"/>
          </a:effectLst>
        </p:spPr>
        <p:txBody>
          <a:bodyPr wrap="square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12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Keskikatu, Kerava</a:t>
            </a:r>
          </a:p>
        </p:txBody>
      </p:sp>
      <p:pic>
        <p:nvPicPr>
          <p:cNvPr id="27" name="Picture 7" descr="sompio3">
            <a:extLst>
              <a:ext uri="{FF2B5EF4-FFF2-40B4-BE49-F238E27FC236}">
                <a16:creationId xmlns:a16="http://schemas.microsoft.com/office/drawing/2014/main" id="{206543E0-DD6E-4564-9FC4-FDFAF24895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525010" y="906145"/>
            <a:ext cx="2374624" cy="16976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8" name="Suorakulmio 2">
            <a:extLst>
              <a:ext uri="{FF2B5EF4-FFF2-40B4-BE49-F238E27FC236}">
                <a16:creationId xmlns:a16="http://schemas.microsoft.com/office/drawing/2014/main" id="{5DFED369-A6BB-435F-8615-D68259ED92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0552" y="2128591"/>
            <a:ext cx="1735726" cy="461665"/>
          </a:xfrm>
          <a:prstGeom prst="rect">
            <a:avLst/>
          </a:prstGeom>
          <a:solidFill>
            <a:schemeClr val="tx1">
              <a:alpha val="42000"/>
            </a:schemeClr>
          </a:solidFill>
          <a:ln>
            <a:noFill/>
          </a:ln>
          <a:effectLst>
            <a:softEdge rad="215900"/>
          </a:effectLst>
        </p:spPr>
        <p:txBody>
          <a:bodyPr wrap="square">
            <a:spAutoFit/>
          </a:bodyPr>
          <a:lstStyle/>
          <a:p>
            <a:pPr algn="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12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Kerava, Sarviniitynkatu</a:t>
            </a:r>
          </a:p>
        </p:txBody>
      </p:sp>
      <p:sp>
        <p:nvSpPr>
          <p:cNvPr id="29" name="Suorakulmio 28">
            <a:extLst>
              <a:ext uri="{FF2B5EF4-FFF2-40B4-BE49-F238E27FC236}">
                <a16:creationId xmlns:a16="http://schemas.microsoft.com/office/drawing/2014/main" id="{12DF7D28-F786-40A3-AC39-5E6C5046FEA0}"/>
              </a:ext>
            </a:extLst>
          </p:cNvPr>
          <p:cNvSpPr/>
          <p:nvPr/>
        </p:nvSpPr>
        <p:spPr>
          <a:xfrm>
            <a:off x="372920" y="2312554"/>
            <a:ext cx="1857430" cy="461665"/>
          </a:xfrm>
          <a:prstGeom prst="rect">
            <a:avLst/>
          </a:prstGeom>
          <a:solidFill>
            <a:schemeClr val="tx1"/>
          </a:solidFill>
          <a:effectLst>
            <a:softEdge rad="444500"/>
          </a:effectLst>
        </p:spPr>
        <p:txBody>
          <a:bodyPr wrap="square">
            <a:spAutoFit/>
          </a:bodyPr>
          <a:lstStyle/>
          <a:p>
            <a:pPr algn="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12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Järvenpää, </a:t>
            </a:r>
          </a:p>
          <a:p>
            <a:pPr algn="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12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Sibeliuksenväylä</a:t>
            </a:r>
          </a:p>
        </p:txBody>
      </p:sp>
      <p:pic>
        <p:nvPicPr>
          <p:cNvPr id="30" name="Sisällön paikkamerkki 8" descr="pha_ulkokuva.jpg">
            <a:extLst>
              <a:ext uri="{FF2B5EF4-FFF2-40B4-BE49-F238E27FC236}">
                <a16:creationId xmlns:a16="http://schemas.microsoft.com/office/drawing/2014/main" id="{39D5B187-99B5-4744-810D-E77E56399219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275827" y="3450782"/>
            <a:ext cx="1911971" cy="15837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1" name="Suorakulmio 30">
            <a:extLst>
              <a:ext uri="{FF2B5EF4-FFF2-40B4-BE49-F238E27FC236}">
                <a16:creationId xmlns:a16="http://schemas.microsoft.com/office/drawing/2014/main" id="{D2302F27-6BED-4834-9D93-C23A9D0D1375}"/>
              </a:ext>
            </a:extLst>
          </p:cNvPr>
          <p:cNvSpPr/>
          <p:nvPr/>
        </p:nvSpPr>
        <p:spPr>
          <a:xfrm>
            <a:off x="2480739" y="4365410"/>
            <a:ext cx="1704044" cy="646331"/>
          </a:xfrm>
          <a:prstGeom prst="rect">
            <a:avLst/>
          </a:prstGeom>
          <a:solidFill>
            <a:schemeClr val="tx1">
              <a:alpha val="42000"/>
            </a:schemeClr>
          </a:solidFill>
          <a:ln>
            <a:noFill/>
          </a:ln>
          <a:effectLst>
            <a:softEdge rad="215900"/>
          </a:effectLst>
        </p:spPr>
        <p:txBody>
          <a:bodyPr wrap="square">
            <a:spAutoFit/>
          </a:bodyPr>
          <a:lstStyle/>
          <a:p>
            <a:pPr algn="r" defTabSz="685800" fontAlgn="base">
              <a:spcBef>
                <a:spcPct val="0"/>
              </a:spcBef>
              <a:spcAft>
                <a:spcPct val="0"/>
              </a:spcAft>
            </a:pPr>
            <a:r>
              <a:rPr lang="fi-FI" sz="12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Tuusula, </a:t>
            </a:r>
          </a:p>
          <a:p>
            <a:pPr algn="r" defTabSz="685800" fontAlgn="base">
              <a:spcBef>
                <a:spcPct val="0"/>
              </a:spcBef>
              <a:spcAft>
                <a:spcPct val="0"/>
              </a:spcAft>
            </a:pPr>
            <a:r>
              <a:rPr lang="fi-FI" sz="12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Pekka Halosen </a:t>
            </a:r>
          </a:p>
          <a:p>
            <a:pPr algn="r" defTabSz="685800" fontAlgn="base">
              <a:spcBef>
                <a:spcPct val="0"/>
              </a:spcBef>
              <a:spcAft>
                <a:spcPct val="0"/>
              </a:spcAft>
            </a:pPr>
            <a:r>
              <a:rPr lang="fi-FI" sz="12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akatemia</a:t>
            </a:r>
          </a:p>
        </p:txBody>
      </p:sp>
      <p:pic>
        <p:nvPicPr>
          <p:cNvPr id="32" name="Picture 5" descr="päämaja puuportailta">
            <a:extLst>
              <a:ext uri="{FF2B5EF4-FFF2-40B4-BE49-F238E27FC236}">
                <a16:creationId xmlns:a16="http://schemas.microsoft.com/office/drawing/2014/main" id="{77A5B3E2-58C5-409B-BA61-E18FE2A097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email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9097" y="4910165"/>
            <a:ext cx="2280346" cy="15588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3" name="Picture 5" descr="C:\Users\eijat\AppData\Local\Microsoft\Windows\Temporary Internet Files\Content.Outlook\HZRB0I90\KEUDA.jpg">
            <a:extLst>
              <a:ext uri="{FF2B5EF4-FFF2-40B4-BE49-F238E27FC236}">
                <a16:creationId xmlns:a16="http://schemas.microsoft.com/office/drawing/2014/main" id="{76B95C94-78FE-4146-A67F-D11A92D982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 cstate="email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189388" y="5014515"/>
            <a:ext cx="2603042" cy="15088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4" name="Suorakulmio 33">
            <a:extLst>
              <a:ext uri="{FF2B5EF4-FFF2-40B4-BE49-F238E27FC236}">
                <a16:creationId xmlns:a16="http://schemas.microsoft.com/office/drawing/2014/main" id="{A60FAD16-FAEE-40FD-BB94-2246C0A2BD42}"/>
              </a:ext>
            </a:extLst>
          </p:cNvPr>
          <p:cNvSpPr/>
          <p:nvPr/>
        </p:nvSpPr>
        <p:spPr>
          <a:xfrm>
            <a:off x="803275" y="5979483"/>
            <a:ext cx="1673903" cy="461665"/>
          </a:xfrm>
          <a:prstGeom prst="rect">
            <a:avLst/>
          </a:prstGeom>
          <a:solidFill>
            <a:schemeClr val="tx1">
              <a:alpha val="46000"/>
            </a:schemeClr>
          </a:solidFill>
          <a:effectLst>
            <a:softEdge rad="241300"/>
          </a:effectLst>
        </p:spPr>
        <p:txBody>
          <a:bodyPr wrap="square">
            <a:spAutoFit/>
          </a:bodyPr>
          <a:lstStyle/>
          <a:p>
            <a:pPr algn="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12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Mäntsälä, </a:t>
            </a:r>
          </a:p>
          <a:p>
            <a:pPr algn="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12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Saaren kartano</a:t>
            </a:r>
          </a:p>
        </p:txBody>
      </p:sp>
      <p:sp>
        <p:nvSpPr>
          <p:cNvPr id="35" name="Suorakulmio 34">
            <a:extLst>
              <a:ext uri="{FF2B5EF4-FFF2-40B4-BE49-F238E27FC236}">
                <a16:creationId xmlns:a16="http://schemas.microsoft.com/office/drawing/2014/main" id="{8C676331-BD48-4676-BE48-DDB442D06529}"/>
              </a:ext>
            </a:extLst>
          </p:cNvPr>
          <p:cNvSpPr/>
          <p:nvPr/>
        </p:nvSpPr>
        <p:spPr>
          <a:xfrm>
            <a:off x="3129930" y="6210315"/>
            <a:ext cx="2660012" cy="276999"/>
          </a:xfrm>
          <a:prstGeom prst="rect">
            <a:avLst/>
          </a:prstGeom>
          <a:solidFill>
            <a:schemeClr val="tx1">
              <a:alpha val="48000"/>
            </a:schemeClr>
          </a:solidFill>
          <a:effectLst>
            <a:softEdge rad="127000"/>
          </a:effectLst>
        </p:spPr>
        <p:txBody>
          <a:bodyPr wrap="square">
            <a:spAutoFit/>
          </a:bodyPr>
          <a:lstStyle/>
          <a:p>
            <a:pPr algn="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12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Mäntsälä, Lukkarinpolku</a:t>
            </a:r>
          </a:p>
        </p:txBody>
      </p:sp>
      <p:pic>
        <p:nvPicPr>
          <p:cNvPr id="36" name="Picture 2">
            <a:extLst>
              <a:ext uri="{FF2B5EF4-FFF2-40B4-BE49-F238E27FC236}">
                <a16:creationId xmlns:a16="http://schemas.microsoft.com/office/drawing/2014/main" id="{63771D38-1D19-4051-87B7-B6D2802124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 cstate="email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907941" y="4809428"/>
            <a:ext cx="2830749" cy="14724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7" name="Suorakulmio 36">
            <a:extLst>
              <a:ext uri="{FF2B5EF4-FFF2-40B4-BE49-F238E27FC236}">
                <a16:creationId xmlns:a16="http://schemas.microsoft.com/office/drawing/2014/main" id="{AAA093BC-1523-431C-B18C-56693B46F246}"/>
              </a:ext>
            </a:extLst>
          </p:cNvPr>
          <p:cNvSpPr/>
          <p:nvPr/>
        </p:nvSpPr>
        <p:spPr>
          <a:xfrm>
            <a:off x="5952747" y="5975115"/>
            <a:ext cx="2660012" cy="276999"/>
          </a:xfrm>
          <a:prstGeom prst="rect">
            <a:avLst/>
          </a:prstGeom>
          <a:solidFill>
            <a:schemeClr val="tx1">
              <a:alpha val="52000"/>
            </a:schemeClr>
          </a:solidFill>
          <a:effectLst>
            <a:softEdge rad="127000"/>
          </a:effectLst>
        </p:spPr>
        <p:txBody>
          <a:bodyPr wrap="square"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12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Nurmijärvi, Lopentie</a:t>
            </a:r>
          </a:p>
        </p:txBody>
      </p:sp>
      <p:pic>
        <p:nvPicPr>
          <p:cNvPr id="38" name="Kuva 3" descr="JULKISIVU_ISO.jpg">
            <a:extLst>
              <a:ext uri="{FF2B5EF4-FFF2-40B4-BE49-F238E27FC236}">
                <a16:creationId xmlns:a16="http://schemas.microsoft.com/office/drawing/2014/main" id="{EC367BB6-6238-43EB-9EF9-11E5037E9127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email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515388" y="3543437"/>
            <a:ext cx="2417027" cy="13931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9" name="Otsikko 1">
            <a:extLst>
              <a:ext uri="{FF2B5EF4-FFF2-40B4-BE49-F238E27FC236}">
                <a16:creationId xmlns:a16="http://schemas.microsoft.com/office/drawing/2014/main" id="{2A36B7CE-D5AD-4980-B890-B2B0BF80A5BC}"/>
              </a:ext>
            </a:extLst>
          </p:cNvPr>
          <p:cNvSpPr txBox="1">
            <a:spLocks/>
          </p:cNvSpPr>
          <p:nvPr/>
        </p:nvSpPr>
        <p:spPr bwMode="auto">
          <a:xfrm>
            <a:off x="6513713" y="4586587"/>
            <a:ext cx="1473029" cy="384707"/>
          </a:xfrm>
          <a:prstGeom prst="rect">
            <a:avLst/>
          </a:prstGeom>
          <a:solidFill>
            <a:schemeClr val="tx1">
              <a:alpha val="74000"/>
            </a:schemeClr>
          </a:solidFill>
          <a:ln>
            <a:noFill/>
          </a:ln>
          <a:effectLst>
            <a:softEdge rad="177800"/>
          </a:effec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chemeClr val="tx2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9pPr>
          </a:lstStyle>
          <a:p>
            <a:pPr defTabSz="685800">
              <a:defRPr/>
            </a:pPr>
            <a:r>
              <a:rPr lang="fi-FI" altLang="fi-FI" sz="1200" b="1" i="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Sipoon Enter</a:t>
            </a:r>
          </a:p>
        </p:txBody>
      </p:sp>
      <p:pic>
        <p:nvPicPr>
          <p:cNvPr id="40" name="Picture 4" descr="_KAT1479_rajattu_reso180">
            <a:extLst>
              <a:ext uri="{FF2B5EF4-FFF2-40B4-BE49-F238E27FC236}">
                <a16:creationId xmlns:a16="http://schemas.microsoft.com/office/drawing/2014/main" id="{C6A51379-004D-4B49-BE7C-FD86DCFDCE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9" cstate="email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265367" y="1631032"/>
            <a:ext cx="2357350" cy="14134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1" name="Suorakulmio 40">
            <a:extLst>
              <a:ext uri="{FF2B5EF4-FFF2-40B4-BE49-F238E27FC236}">
                <a16:creationId xmlns:a16="http://schemas.microsoft.com/office/drawing/2014/main" id="{401D121D-D973-489D-BF99-126940AE067A}"/>
              </a:ext>
            </a:extLst>
          </p:cNvPr>
          <p:cNvSpPr/>
          <p:nvPr/>
        </p:nvSpPr>
        <p:spPr>
          <a:xfrm>
            <a:off x="2273226" y="2553301"/>
            <a:ext cx="1564230" cy="461665"/>
          </a:xfrm>
          <a:prstGeom prst="rect">
            <a:avLst/>
          </a:prstGeom>
          <a:solidFill>
            <a:schemeClr val="tx1">
              <a:alpha val="26000"/>
            </a:schemeClr>
          </a:solidFill>
          <a:effectLst>
            <a:softEdge rad="254000"/>
          </a:effectLst>
        </p:spPr>
        <p:txBody>
          <a:bodyPr wrap="square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12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Järvenpää, </a:t>
            </a:r>
          </a:p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12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Wärtsilänkatu</a:t>
            </a:r>
          </a:p>
        </p:txBody>
      </p:sp>
      <p:pic>
        <p:nvPicPr>
          <p:cNvPr id="42" name="Kuva 41">
            <a:extLst>
              <a:ext uri="{FF2B5EF4-FFF2-40B4-BE49-F238E27FC236}">
                <a16:creationId xmlns:a16="http://schemas.microsoft.com/office/drawing/2014/main" id="{986683CA-97B2-4537-8AAA-9D4B971744B4}"/>
              </a:ext>
            </a:extLst>
          </p:cNvPr>
          <p:cNvPicPr>
            <a:picLocks noChangeAspect="1"/>
          </p:cNvPicPr>
          <p:nvPr/>
        </p:nvPicPr>
        <p:blipFill rotWithShape="1">
          <a:blip r:embed="rId21" cstate="email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9097" y="3223834"/>
            <a:ext cx="2153285" cy="13773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3" name="Picture 4" descr="Koulun kuva_MG_3196">
            <a:extLst>
              <a:ext uri="{FF2B5EF4-FFF2-40B4-BE49-F238E27FC236}">
                <a16:creationId xmlns:a16="http://schemas.microsoft.com/office/drawing/2014/main" id="{DDB88FB8-DF45-4169-8B33-A5AED93EF1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3" cstate="email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231614" y="3019746"/>
            <a:ext cx="2367346" cy="14162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4" name="Suorakulmio 43">
            <a:extLst>
              <a:ext uri="{FF2B5EF4-FFF2-40B4-BE49-F238E27FC236}">
                <a16:creationId xmlns:a16="http://schemas.microsoft.com/office/drawing/2014/main" id="{1D5F2939-7952-43C9-99EC-F6093536A39A}"/>
              </a:ext>
            </a:extLst>
          </p:cNvPr>
          <p:cNvSpPr/>
          <p:nvPr/>
        </p:nvSpPr>
        <p:spPr>
          <a:xfrm>
            <a:off x="3760319" y="4126681"/>
            <a:ext cx="2027743" cy="276999"/>
          </a:xfrm>
          <a:prstGeom prst="rect">
            <a:avLst/>
          </a:prstGeom>
          <a:solidFill>
            <a:schemeClr val="tx1">
              <a:alpha val="26000"/>
            </a:schemeClr>
          </a:solidFill>
          <a:effectLst>
            <a:softEdge rad="101600"/>
          </a:effectLst>
        </p:spPr>
        <p:txBody>
          <a:bodyPr wrap="square">
            <a:spAutoFit/>
          </a:bodyPr>
          <a:lstStyle/>
          <a:p>
            <a:pPr algn="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12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Tuusula, Kirkkotie</a:t>
            </a:r>
          </a:p>
        </p:txBody>
      </p:sp>
      <p:sp>
        <p:nvSpPr>
          <p:cNvPr id="45" name="Suorakulmio 2">
            <a:extLst>
              <a:ext uri="{FF2B5EF4-FFF2-40B4-BE49-F238E27FC236}">
                <a16:creationId xmlns:a16="http://schemas.microsoft.com/office/drawing/2014/main" id="{EE027FDC-9B57-4AE3-8C19-55BC37B9B1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139" y="4288789"/>
            <a:ext cx="2050777" cy="276999"/>
          </a:xfrm>
          <a:prstGeom prst="rect">
            <a:avLst/>
          </a:prstGeom>
          <a:solidFill>
            <a:schemeClr val="tx1">
              <a:alpha val="62000"/>
            </a:schemeClr>
          </a:solidFill>
          <a:ln>
            <a:noFill/>
          </a:ln>
          <a:effectLst>
            <a:softEdge rad="152400"/>
          </a:effectLst>
        </p:spPr>
        <p:txBody>
          <a:bodyPr wrap="square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12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Uutiskatu, Helsinki</a:t>
            </a:r>
          </a:p>
        </p:txBody>
      </p:sp>
      <p:sp>
        <p:nvSpPr>
          <p:cNvPr id="46" name="Tekstiruutu 45">
            <a:extLst>
              <a:ext uri="{FF2B5EF4-FFF2-40B4-BE49-F238E27FC236}">
                <a16:creationId xmlns:a16="http://schemas.microsoft.com/office/drawing/2014/main" id="{66FDBBBF-6B8D-48E6-B75F-572138E5E97B}"/>
              </a:ext>
            </a:extLst>
          </p:cNvPr>
          <p:cNvSpPr txBox="1"/>
          <p:nvPr/>
        </p:nvSpPr>
        <p:spPr>
          <a:xfrm>
            <a:off x="522756" y="590953"/>
            <a:ext cx="6629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20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Toimipisteemme</a:t>
            </a:r>
          </a:p>
        </p:txBody>
      </p:sp>
    </p:spTree>
    <p:extLst>
      <p:ext uri="{BB962C8B-B14F-4D97-AF65-F5344CB8AC3E}">
        <p14:creationId xmlns:p14="http://schemas.microsoft.com/office/powerpoint/2010/main" val="14468276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2C2D6B9E-33E5-42C6-BBC0-B5A93BCE3C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188" y="318322"/>
            <a:ext cx="4473147" cy="1108365"/>
          </a:xfrm>
        </p:spPr>
        <p:txBody>
          <a:bodyPr>
            <a:normAutofit/>
          </a:bodyPr>
          <a:lstStyle/>
          <a:p>
            <a:r>
              <a:rPr lang="fi-FI" sz="2900">
                <a:latin typeface="Arial Black" panose="020B0A04020102020204" pitchFamily="34" charset="0"/>
              </a:rPr>
              <a:t>Faktoja </a:t>
            </a:r>
            <a:r>
              <a:rPr lang="fi-FI" sz="2900" err="1">
                <a:latin typeface="Arial Black" panose="020B0A04020102020204" pitchFamily="34" charset="0"/>
              </a:rPr>
              <a:t>Keudasta</a:t>
            </a:r>
            <a:endParaRPr lang="fi-FI" sz="2900">
              <a:latin typeface="Arial Black" panose="020B0A04020102020204" pitchFamily="34" charset="0"/>
            </a:endParaRP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E38FBD72-07AE-41F1-99CC-95B7343BAB2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11187" y="1998374"/>
            <a:ext cx="4473147" cy="4261385"/>
          </a:xfrm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</a:pPr>
            <a:r>
              <a:rPr lang="fi-FI">
                <a:solidFill>
                  <a:schemeClr val="tx1">
                    <a:lumMod val="85000"/>
                    <a:lumOff val="15000"/>
                  </a:schemeClr>
                </a:solidFill>
              </a:rPr>
              <a:t>Keski-Uudenmaan koulutuskuntayhtymä </a:t>
            </a:r>
            <a:r>
              <a:rPr lang="fi-FI" err="1">
                <a:solidFill>
                  <a:schemeClr val="tx1">
                    <a:lumMod val="85000"/>
                    <a:lumOff val="15000"/>
                  </a:schemeClr>
                </a:solidFill>
              </a:rPr>
              <a:t>Keudan</a:t>
            </a:r>
            <a:r>
              <a:rPr lang="fi-FI">
                <a:solidFill>
                  <a:schemeClr val="tx1">
                    <a:lumMod val="85000"/>
                    <a:lumOff val="15000"/>
                  </a:schemeClr>
                </a:solidFill>
              </a:rPr>
              <a:t> omistavat Keravan, Järvenpään, Mäntsälän, Nurmijärven, Pornaisten, Sipoon ja Tuusulan kunnat</a:t>
            </a:r>
          </a:p>
          <a:p>
            <a:pPr>
              <a:lnSpc>
                <a:spcPct val="100000"/>
              </a:lnSpc>
            </a:pPr>
            <a:r>
              <a:rPr lang="fi-FI" err="1"/>
              <a:t>Keuda</a:t>
            </a:r>
            <a:r>
              <a:rPr lang="fi-FI"/>
              <a:t> on </a:t>
            </a:r>
            <a:r>
              <a:rPr lang="fi-FI">
                <a:solidFill>
                  <a:schemeClr val="tx1">
                    <a:lumMod val="85000"/>
                    <a:lumOff val="15000"/>
                  </a:schemeClr>
                </a:solidFill>
              </a:rPr>
              <a:t>Suomen 8. suurin ammatillinen oppilaitos</a:t>
            </a:r>
          </a:p>
          <a:p>
            <a:pPr>
              <a:lnSpc>
                <a:spcPct val="100000"/>
              </a:lnSpc>
            </a:pPr>
            <a:r>
              <a:rPr lang="fi-FI" err="1"/>
              <a:t>Keudassa</a:t>
            </a:r>
            <a:r>
              <a:rPr lang="fi-FI"/>
              <a:t> opiskelee yli 10 000 tutkintoon johtavan koulutuksen opiskelijaa vuosittain, </a:t>
            </a:r>
            <a:r>
              <a:rPr lang="fi-FI" err="1"/>
              <a:t>keudalaisia</a:t>
            </a:r>
            <a:r>
              <a:rPr lang="fi-FI"/>
              <a:t> on 650 </a:t>
            </a:r>
          </a:p>
          <a:p>
            <a:pPr>
              <a:lnSpc>
                <a:spcPct val="100000"/>
              </a:lnSpc>
            </a:pPr>
            <a:r>
              <a:rPr lang="fi-FI">
                <a:solidFill>
                  <a:schemeClr val="tx1">
                    <a:lumMod val="85000"/>
                    <a:lumOff val="15000"/>
                  </a:schemeClr>
                </a:solidFill>
              </a:rPr>
              <a:t>Opiskelijapalaute: </a:t>
            </a:r>
            <a:r>
              <a:rPr lang="fi-FI" err="1">
                <a:solidFill>
                  <a:schemeClr val="tx1">
                    <a:lumMod val="85000"/>
                    <a:lumOff val="15000"/>
                  </a:schemeClr>
                </a:solidFill>
              </a:rPr>
              <a:t>Keudan</a:t>
            </a:r>
            <a:r>
              <a:rPr lang="fi-FI">
                <a:solidFill>
                  <a:schemeClr val="tx1">
                    <a:lumMod val="85000"/>
                    <a:lumOff val="15000"/>
                  </a:schemeClr>
                </a:solidFill>
              </a:rPr>
              <a:t> tarjoama koulutus paransi valmiuksia työelämään siirtymiseen, siellä toimimiseen tai jatko-opintoihin; arvosana 4,29 / 5</a:t>
            </a:r>
          </a:p>
          <a:p>
            <a:pPr>
              <a:lnSpc>
                <a:spcPct val="100000"/>
              </a:lnSpc>
            </a:pPr>
            <a:r>
              <a:rPr lang="fi-FI"/>
              <a:t>Rakennamme yksilöllisiä polkuja ammattiin, </a:t>
            </a:r>
            <a:r>
              <a:rPr lang="fi-FI" err="1"/>
              <a:t>Keudassa</a:t>
            </a:r>
            <a:r>
              <a:rPr lang="fi-FI"/>
              <a:t> saa innostua ja innostaa!</a:t>
            </a:r>
            <a:br>
              <a:rPr lang="fi-FI"/>
            </a:br>
            <a:r>
              <a:rPr lang="fi-FI"/>
              <a:t>#omapolku #ykkösvalinta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fi-FI"/>
              <a:t>	</a:t>
            </a:r>
          </a:p>
        </p:txBody>
      </p:sp>
      <p:pic>
        <p:nvPicPr>
          <p:cNvPr id="5" name="Kuva 4" descr="Kuva, joka sisältää kohteen seisominen, aita, mies, etu&#10;&#10;Kuvaus luotu automaattisesti">
            <a:extLst>
              <a:ext uri="{FF2B5EF4-FFF2-40B4-BE49-F238E27FC236}">
                <a16:creationId xmlns:a16="http://schemas.microsoft.com/office/drawing/2014/main" id="{0A1D90C0-039C-4190-B0C6-5D628C93622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2518" t="7201" r="12929"/>
          <a:stretch/>
        </p:blipFill>
        <p:spPr>
          <a:xfrm>
            <a:off x="5383638" y="1209963"/>
            <a:ext cx="3761111" cy="521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0403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Otsikko 6">
            <a:extLst>
              <a:ext uri="{FF2B5EF4-FFF2-40B4-BE49-F238E27FC236}">
                <a16:creationId xmlns:a16="http://schemas.microsoft.com/office/drawing/2014/main" id="{CB93BF9B-AD8E-4370-9808-21D5852BB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519" y="621442"/>
            <a:ext cx="6759937" cy="1114995"/>
          </a:xfrm>
        </p:spPr>
        <p:txBody>
          <a:bodyPr>
            <a:normAutofit fontScale="90000"/>
          </a:bodyPr>
          <a:lstStyle/>
          <a:p>
            <a:r>
              <a:rPr lang="fi-FI" err="1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Keuda</a:t>
            </a:r>
            <a:r>
              <a:rPr lang="fi-FI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osana </a:t>
            </a:r>
            <a:br>
              <a:rPr lang="fi-FI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fi-FI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Suomen koulutusjärjestelmää</a:t>
            </a:r>
          </a:p>
        </p:txBody>
      </p:sp>
      <p:pic>
        <p:nvPicPr>
          <p:cNvPr id="3" name="Kuva 2" descr="Kuva, joka sisältää kohteen näyttökuva&#10;&#10;Kuvaus luotu automaattisesti">
            <a:extLst>
              <a:ext uri="{FF2B5EF4-FFF2-40B4-BE49-F238E27FC236}">
                <a16:creationId xmlns:a16="http://schemas.microsoft.com/office/drawing/2014/main" id="{C5A0264A-8E0F-44A7-9863-17DD8219E6B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t="6943" b="6508"/>
          <a:stretch/>
        </p:blipFill>
        <p:spPr>
          <a:xfrm>
            <a:off x="1316519" y="1736437"/>
            <a:ext cx="7563906" cy="4608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6100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F0AEBBD-1CCD-4EDE-A0EC-0245551277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518" y="548746"/>
            <a:ext cx="6965269" cy="1317376"/>
          </a:xfrm>
        </p:spPr>
        <p:txBody>
          <a:bodyPr>
            <a:normAutofit/>
          </a:bodyPr>
          <a:lstStyle/>
          <a:p>
            <a:r>
              <a:rPr lang="fi-FI" sz="2900">
                <a:latin typeface="Arial Black" panose="020B0A04020102020204" pitchFamily="34" charset="0"/>
              </a:rPr>
              <a:t>Tarjoamme opetusta </a:t>
            </a:r>
            <a:br>
              <a:rPr lang="fi-FI" sz="2900">
                <a:latin typeface="Arial Black" panose="020B0A04020102020204" pitchFamily="34" charset="0"/>
              </a:rPr>
            </a:br>
            <a:r>
              <a:rPr lang="fi-FI" sz="2900">
                <a:latin typeface="Arial Black" panose="020B0A04020102020204" pitchFamily="34" charset="0"/>
              </a:rPr>
              <a:t>kaikilla toimialoilla: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2C361FB-4DDE-468C-BAC3-AD6AE2BE106E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11188" y="1989138"/>
            <a:ext cx="5429377" cy="4018803"/>
          </a:xfrm>
        </p:spPr>
        <p:txBody>
          <a:bodyPr/>
          <a:lstStyle/>
          <a:p>
            <a:pPr lvl="1"/>
            <a:r>
              <a:rPr lang="fi-FI" dirty="0"/>
              <a:t>Terveys- ja hyvinvointialat</a:t>
            </a:r>
          </a:p>
          <a:p>
            <a:pPr lvl="2"/>
            <a:r>
              <a:rPr lang="fi-FI" dirty="0"/>
              <a:t>Kasvatus- ja ohjausalan pt</a:t>
            </a:r>
          </a:p>
          <a:p>
            <a:pPr lvl="3"/>
            <a:r>
              <a:rPr lang="fi-FI" dirty="0"/>
              <a:t>Lastenohjaaja</a:t>
            </a:r>
          </a:p>
          <a:p>
            <a:pPr lvl="3"/>
            <a:r>
              <a:rPr lang="fi-FI" dirty="0"/>
              <a:t>Nuoriso- ja yhteisöohjaaja</a:t>
            </a:r>
          </a:p>
          <a:p>
            <a:pPr lvl="1"/>
            <a:r>
              <a:rPr lang="fi-FI" dirty="0"/>
              <a:t>Humanistiset ja taidealat</a:t>
            </a:r>
          </a:p>
          <a:p>
            <a:pPr lvl="2"/>
            <a:r>
              <a:rPr lang="fi-FI" dirty="0"/>
              <a:t>Media-alan ja kuvallisen ilmaisun pt</a:t>
            </a:r>
          </a:p>
          <a:p>
            <a:pPr lvl="3"/>
            <a:r>
              <a:rPr lang="fi-FI" dirty="0"/>
              <a:t>Mediapalvelujen tuottaja</a:t>
            </a:r>
          </a:p>
          <a:p>
            <a:pPr lvl="3"/>
            <a:r>
              <a:rPr lang="fi-FI" dirty="0"/>
              <a:t>Kuvallisen ilmaisun toteuttaja</a:t>
            </a:r>
          </a:p>
          <a:p>
            <a:pPr lvl="2"/>
            <a:r>
              <a:rPr lang="fi-FI" dirty="0"/>
              <a:t>Taideteollisuusalan pt</a:t>
            </a:r>
          </a:p>
          <a:p>
            <a:pPr lvl="3"/>
            <a:r>
              <a:rPr lang="fi-FI" dirty="0"/>
              <a:t>Artesaani (sisustusala)</a:t>
            </a:r>
          </a:p>
        </p:txBody>
      </p:sp>
    </p:spTree>
    <p:extLst>
      <p:ext uri="{BB962C8B-B14F-4D97-AF65-F5344CB8AC3E}">
        <p14:creationId xmlns:p14="http://schemas.microsoft.com/office/powerpoint/2010/main" val="25691728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B374C51-54A2-4117-8F69-E7914AC23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918" y="1583952"/>
            <a:ext cx="5761282" cy="84592"/>
          </a:xfrm>
        </p:spPr>
        <p:txBody>
          <a:bodyPr>
            <a:normAutofit fontScale="90000"/>
          </a:bodyPr>
          <a:lstStyle/>
          <a:p>
            <a:r>
              <a:rPr lang="fi-FI" dirty="0"/>
              <a:t>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754DA48-6D80-4037-A935-E385CB9FEC7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791918" y="1960776"/>
            <a:ext cx="5761282" cy="4047166"/>
          </a:xfrm>
        </p:spPr>
        <p:txBody>
          <a:bodyPr/>
          <a:lstStyle/>
          <a:p>
            <a:pPr lvl="1"/>
            <a:r>
              <a:rPr lang="fi-FI" dirty="0"/>
              <a:t>Kauppa, hallinto ja oikeustieteet</a:t>
            </a:r>
          </a:p>
          <a:p>
            <a:pPr lvl="2"/>
            <a:r>
              <a:rPr lang="fi-FI" dirty="0"/>
              <a:t>Liiketoiminnan pt</a:t>
            </a:r>
          </a:p>
          <a:p>
            <a:pPr lvl="3"/>
            <a:r>
              <a:rPr lang="fi-FI" dirty="0"/>
              <a:t>Merkonomi</a:t>
            </a:r>
          </a:p>
          <a:p>
            <a:pPr lvl="3"/>
            <a:endParaRPr lang="fi-FI" dirty="0"/>
          </a:p>
          <a:p>
            <a:pPr lvl="1"/>
            <a:r>
              <a:rPr lang="fi-FI" dirty="0"/>
              <a:t>Tietojenkäsittely ja tietoliikenne (ICT)</a:t>
            </a:r>
          </a:p>
          <a:p>
            <a:pPr lvl="2"/>
            <a:r>
              <a:rPr lang="fi-FI" dirty="0"/>
              <a:t>Tieto- ja viestintätekniikan pt</a:t>
            </a:r>
          </a:p>
          <a:p>
            <a:pPr lvl="1"/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4636106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FF87A64-3534-424D-8B45-F52B8FD1B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918" y="1583952"/>
            <a:ext cx="5761282" cy="45719"/>
          </a:xfrm>
        </p:spPr>
        <p:txBody>
          <a:bodyPr>
            <a:normAutofit fontScale="90000"/>
          </a:bodyPr>
          <a:lstStyle/>
          <a:p>
            <a:r>
              <a:rPr lang="fi-FI" dirty="0"/>
              <a:t>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934DA45-6E92-4750-A933-B2CD2E7AC1F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791918" y="895546"/>
            <a:ext cx="5761282" cy="5112396"/>
          </a:xfrm>
        </p:spPr>
        <p:txBody>
          <a:bodyPr/>
          <a:lstStyle/>
          <a:p>
            <a:pPr lvl="1"/>
            <a:r>
              <a:rPr lang="fi-FI" dirty="0"/>
              <a:t>Tekniikan alat</a:t>
            </a:r>
          </a:p>
          <a:p>
            <a:pPr lvl="2"/>
            <a:r>
              <a:rPr lang="fi-FI" dirty="0"/>
              <a:t>Autoalan pt</a:t>
            </a:r>
          </a:p>
          <a:p>
            <a:pPr lvl="3"/>
            <a:r>
              <a:rPr lang="fi-FI" dirty="0"/>
              <a:t>Ajoneuvoasentaja</a:t>
            </a:r>
          </a:p>
          <a:p>
            <a:pPr lvl="3"/>
            <a:r>
              <a:rPr lang="fi-FI" dirty="0"/>
              <a:t>Autokorikorjaaja</a:t>
            </a:r>
          </a:p>
          <a:p>
            <a:pPr lvl="3"/>
            <a:r>
              <a:rPr lang="fi-FI" dirty="0"/>
              <a:t>Automaalari</a:t>
            </a:r>
          </a:p>
          <a:p>
            <a:pPr lvl="3"/>
            <a:r>
              <a:rPr lang="fi-FI" dirty="0"/>
              <a:t>Pienkonekorjaaja</a:t>
            </a:r>
          </a:p>
          <a:p>
            <a:pPr lvl="3"/>
            <a:r>
              <a:rPr lang="fi-FI" dirty="0"/>
              <a:t>Varaosamyyjä</a:t>
            </a:r>
          </a:p>
          <a:p>
            <a:pPr lvl="3"/>
            <a:r>
              <a:rPr lang="fi-FI" dirty="0"/>
              <a:t>Automyyjä</a:t>
            </a:r>
          </a:p>
          <a:p>
            <a:pPr lvl="2"/>
            <a:r>
              <a:rPr lang="fi-FI" dirty="0"/>
              <a:t>Elintarvikealan pt</a:t>
            </a:r>
          </a:p>
          <a:p>
            <a:pPr lvl="3"/>
            <a:r>
              <a:rPr lang="fi-FI" dirty="0"/>
              <a:t>Leipuri-kondiittori</a:t>
            </a:r>
          </a:p>
          <a:p>
            <a:pPr lvl="2"/>
            <a:r>
              <a:rPr lang="fi-FI" dirty="0"/>
              <a:t>Kone- ja tuotantotekniikan pt</a:t>
            </a:r>
          </a:p>
          <a:p>
            <a:pPr lvl="3"/>
            <a:r>
              <a:rPr lang="fi-FI" dirty="0"/>
              <a:t>Koneistaja</a:t>
            </a:r>
          </a:p>
          <a:p>
            <a:pPr lvl="3"/>
            <a:r>
              <a:rPr lang="fi-FI" dirty="0"/>
              <a:t>Levyseppähitsaaja</a:t>
            </a:r>
          </a:p>
        </p:txBody>
      </p:sp>
    </p:spTree>
    <p:extLst>
      <p:ext uri="{BB962C8B-B14F-4D97-AF65-F5344CB8AC3E}">
        <p14:creationId xmlns:p14="http://schemas.microsoft.com/office/powerpoint/2010/main" val="28272762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9CBA1D4-E4AF-491E-B57B-4E8E99362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918" y="1583952"/>
            <a:ext cx="5761282" cy="45719"/>
          </a:xfrm>
        </p:spPr>
        <p:txBody>
          <a:bodyPr>
            <a:normAutofit fontScale="90000"/>
          </a:bodyPr>
          <a:lstStyle/>
          <a:p>
            <a:r>
              <a:rPr lang="fi-FI" dirty="0"/>
              <a:t>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9E7710E-587B-4B3E-84B2-CA9FF21F3F25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791918" y="744718"/>
            <a:ext cx="5761282" cy="5268879"/>
          </a:xfrm>
        </p:spPr>
        <p:txBody>
          <a:bodyPr>
            <a:normAutofit/>
          </a:bodyPr>
          <a:lstStyle/>
          <a:p>
            <a:pPr lvl="1"/>
            <a:r>
              <a:rPr lang="fi-FI" dirty="0"/>
              <a:t>Tekniikan alat jatkuu</a:t>
            </a:r>
          </a:p>
          <a:p>
            <a:pPr lvl="2"/>
            <a:r>
              <a:rPr lang="fi-FI" dirty="0"/>
              <a:t>Laboratorioalan pt</a:t>
            </a:r>
          </a:p>
          <a:p>
            <a:pPr lvl="3"/>
            <a:r>
              <a:rPr lang="fi-FI" dirty="0"/>
              <a:t>Laborantti</a:t>
            </a:r>
          </a:p>
          <a:p>
            <a:pPr lvl="2"/>
            <a:r>
              <a:rPr lang="fi-FI" dirty="0"/>
              <a:t>Pintakäsittelyalan pt</a:t>
            </a:r>
          </a:p>
          <a:p>
            <a:pPr lvl="3"/>
            <a:r>
              <a:rPr lang="fi-FI" dirty="0"/>
              <a:t>Maalari</a:t>
            </a:r>
          </a:p>
          <a:p>
            <a:pPr lvl="2"/>
            <a:r>
              <a:rPr lang="fi-FI" dirty="0"/>
              <a:t>Prosessiteollisuuden pt</a:t>
            </a:r>
          </a:p>
          <a:p>
            <a:pPr lvl="3"/>
            <a:r>
              <a:rPr lang="fi-FI" dirty="0"/>
              <a:t>Prosessinhoitaja</a:t>
            </a:r>
          </a:p>
          <a:p>
            <a:pPr lvl="2"/>
            <a:r>
              <a:rPr lang="fi-FI" dirty="0"/>
              <a:t>Puuteollisuuden pt</a:t>
            </a:r>
          </a:p>
          <a:p>
            <a:pPr lvl="3"/>
            <a:r>
              <a:rPr lang="fi-FI" dirty="0"/>
              <a:t>Puuseppä</a:t>
            </a:r>
          </a:p>
          <a:p>
            <a:pPr lvl="2"/>
            <a:r>
              <a:rPr lang="fi-FI" dirty="0"/>
              <a:t>Rakennusalan pt</a:t>
            </a:r>
          </a:p>
          <a:p>
            <a:pPr lvl="3"/>
            <a:r>
              <a:rPr lang="fi-FI" dirty="0"/>
              <a:t>Talonrakentaja</a:t>
            </a:r>
          </a:p>
          <a:p>
            <a:pPr lvl="3"/>
            <a:r>
              <a:rPr lang="fi-FI" dirty="0"/>
              <a:t>Maarakennuskoneenkuljettaja</a:t>
            </a:r>
          </a:p>
          <a:p>
            <a:pPr lvl="2"/>
            <a:r>
              <a:rPr lang="fi-FI" dirty="0"/>
              <a:t>Sähkö- ja automaatioalan pt</a:t>
            </a:r>
          </a:p>
          <a:p>
            <a:pPr lvl="3"/>
            <a:r>
              <a:rPr lang="fi-FI" dirty="0"/>
              <a:t>Sähköasentaja</a:t>
            </a:r>
          </a:p>
          <a:p>
            <a:pPr lvl="3"/>
            <a:r>
              <a:rPr lang="fi-FI" dirty="0"/>
              <a:t>Automaatioasentaja</a:t>
            </a:r>
          </a:p>
        </p:txBody>
      </p:sp>
    </p:spTree>
    <p:extLst>
      <p:ext uri="{BB962C8B-B14F-4D97-AF65-F5344CB8AC3E}">
        <p14:creationId xmlns:p14="http://schemas.microsoft.com/office/powerpoint/2010/main" val="32249401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B89EE14-C772-4584-9868-5F7C961CD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918" y="1583952"/>
            <a:ext cx="5761282" cy="45719"/>
          </a:xfrm>
        </p:spPr>
        <p:txBody>
          <a:bodyPr>
            <a:normAutofit fontScale="90000"/>
          </a:bodyPr>
          <a:lstStyle/>
          <a:p>
            <a:r>
              <a:rPr lang="fi-FI" dirty="0"/>
              <a:t>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F001B2C-F23F-487E-8739-6A117359AD98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791918" y="1253765"/>
            <a:ext cx="5761282" cy="4754177"/>
          </a:xfrm>
        </p:spPr>
        <p:txBody>
          <a:bodyPr>
            <a:normAutofit/>
          </a:bodyPr>
          <a:lstStyle/>
          <a:p>
            <a:pPr lvl="1"/>
            <a:r>
              <a:rPr lang="fi-FI" dirty="0"/>
              <a:t>Tekniikan alat jatkuu</a:t>
            </a:r>
          </a:p>
          <a:p>
            <a:pPr lvl="2"/>
            <a:r>
              <a:rPr lang="fi-FI" dirty="0"/>
              <a:t>Talotekniikan pt</a:t>
            </a:r>
          </a:p>
          <a:p>
            <a:pPr lvl="3"/>
            <a:r>
              <a:rPr lang="fi-FI" dirty="0"/>
              <a:t>Putkiasentaja</a:t>
            </a:r>
          </a:p>
          <a:p>
            <a:pPr lvl="3"/>
            <a:r>
              <a:rPr lang="fi-FI" dirty="0"/>
              <a:t>Ilmanvaihtoasentaja</a:t>
            </a:r>
          </a:p>
          <a:p>
            <a:pPr lvl="3"/>
            <a:r>
              <a:rPr lang="fi-FI" dirty="0"/>
              <a:t>Kylmäasentaja</a:t>
            </a:r>
          </a:p>
          <a:p>
            <a:pPr lvl="2"/>
            <a:r>
              <a:rPr lang="fi-FI" dirty="0"/>
              <a:t>Teknisen suunnittelun pt</a:t>
            </a:r>
          </a:p>
          <a:p>
            <a:pPr lvl="3"/>
            <a:r>
              <a:rPr lang="fi-FI" dirty="0"/>
              <a:t>Suunnitteluassistentti</a:t>
            </a:r>
          </a:p>
          <a:p>
            <a:pPr lvl="2"/>
            <a:r>
              <a:rPr lang="fi-FI" dirty="0"/>
              <a:t>Tekstiili- ja muotialan pt</a:t>
            </a:r>
          </a:p>
          <a:p>
            <a:pPr lvl="3"/>
            <a:r>
              <a:rPr lang="fi-FI" dirty="0"/>
              <a:t>Ompelija</a:t>
            </a:r>
          </a:p>
          <a:p>
            <a:pPr lvl="3"/>
            <a:r>
              <a:rPr lang="fi-FI" dirty="0"/>
              <a:t>Mittatilausompelija</a:t>
            </a:r>
          </a:p>
          <a:p>
            <a:pPr lvl="3"/>
            <a:r>
              <a:rPr lang="fi-FI" dirty="0"/>
              <a:t>Sisustustekstiilien valmistaja</a:t>
            </a:r>
          </a:p>
          <a:p>
            <a:pPr lvl="3"/>
            <a:r>
              <a:rPr lang="fi-FI" dirty="0"/>
              <a:t>Tekstiilihuoltaja</a:t>
            </a:r>
          </a:p>
        </p:txBody>
      </p:sp>
    </p:spTree>
    <p:extLst>
      <p:ext uri="{BB962C8B-B14F-4D97-AF65-F5344CB8AC3E}">
        <p14:creationId xmlns:p14="http://schemas.microsoft.com/office/powerpoint/2010/main" val="19925908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ED5CADE-8310-4DEC-BD11-4CEECE232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918" y="1583952"/>
            <a:ext cx="5761282" cy="46885"/>
          </a:xfrm>
        </p:spPr>
        <p:txBody>
          <a:bodyPr>
            <a:normAutofit fontScale="90000"/>
          </a:bodyPr>
          <a:lstStyle/>
          <a:p>
            <a:r>
              <a:rPr lang="fi-FI" dirty="0"/>
              <a:t>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94304E2-C9AB-4D39-A5AB-30108A99EA94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791918" y="1630838"/>
            <a:ext cx="5761282" cy="4377104"/>
          </a:xfrm>
        </p:spPr>
        <p:txBody>
          <a:bodyPr/>
          <a:lstStyle/>
          <a:p>
            <a:pPr lvl="1"/>
            <a:r>
              <a:rPr lang="fi-FI" dirty="0"/>
              <a:t>Maa- ja metsätalousalat</a:t>
            </a:r>
          </a:p>
          <a:p>
            <a:pPr lvl="2"/>
            <a:r>
              <a:rPr lang="fi-FI" dirty="0"/>
              <a:t>Maatalousalan pt</a:t>
            </a:r>
          </a:p>
          <a:p>
            <a:pPr lvl="3"/>
            <a:r>
              <a:rPr lang="fi-FI" dirty="0"/>
              <a:t>Eläintenhoitaja</a:t>
            </a:r>
          </a:p>
          <a:p>
            <a:pPr lvl="3"/>
            <a:r>
              <a:rPr lang="fi-FI" dirty="0"/>
              <a:t>Maaseutuyrittäjä</a:t>
            </a:r>
          </a:p>
          <a:p>
            <a:pPr lvl="2"/>
            <a:r>
              <a:rPr lang="fi-FI" dirty="0"/>
              <a:t>Metsäalan pt</a:t>
            </a:r>
          </a:p>
          <a:p>
            <a:pPr lvl="3"/>
            <a:r>
              <a:rPr lang="fi-FI" dirty="0"/>
              <a:t>Metsäenergian tuottaja</a:t>
            </a:r>
          </a:p>
          <a:p>
            <a:pPr lvl="2"/>
            <a:r>
              <a:rPr lang="fi-FI" dirty="0"/>
              <a:t>Puutarha-alan pt</a:t>
            </a:r>
          </a:p>
          <a:p>
            <a:pPr lvl="3"/>
            <a:r>
              <a:rPr lang="fi-FI" dirty="0"/>
              <a:t>Puutarhuri</a:t>
            </a:r>
          </a:p>
          <a:p>
            <a:pPr lvl="4"/>
            <a:r>
              <a:rPr lang="fi-FI" dirty="0"/>
              <a:t>Kukka- ja puutarhakaupan osaamisala</a:t>
            </a:r>
          </a:p>
          <a:p>
            <a:pPr lvl="4"/>
            <a:r>
              <a:rPr lang="fi-FI" dirty="0"/>
              <a:t>Puutarhatuotannon osaamisala</a:t>
            </a:r>
          </a:p>
          <a:p>
            <a:pPr lvl="4"/>
            <a:r>
              <a:rPr lang="fi-FI" dirty="0"/>
              <a:t>Viheralan osaamisala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9240939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2FAE74B-3633-47A0-A969-BCF4B683E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918" y="1583952"/>
            <a:ext cx="5761282" cy="56312"/>
          </a:xfrm>
        </p:spPr>
        <p:txBody>
          <a:bodyPr>
            <a:normAutofit fontScale="90000"/>
          </a:bodyPr>
          <a:lstStyle/>
          <a:p>
            <a:r>
              <a:rPr lang="fi-FI" dirty="0"/>
              <a:t>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30CFD1E-34A2-4BA3-90D7-A7E691901BD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791918" y="1640264"/>
            <a:ext cx="5761282" cy="4367677"/>
          </a:xfrm>
        </p:spPr>
        <p:txBody>
          <a:bodyPr/>
          <a:lstStyle/>
          <a:p>
            <a:pPr lvl="1"/>
            <a:r>
              <a:rPr lang="fi-FI" dirty="0"/>
              <a:t>Luonnontieteet</a:t>
            </a:r>
          </a:p>
          <a:p>
            <a:pPr lvl="2"/>
            <a:r>
              <a:rPr lang="fi-FI" dirty="0"/>
              <a:t>Luonto- ja ympäristöalan pt</a:t>
            </a:r>
          </a:p>
          <a:p>
            <a:pPr lvl="3"/>
            <a:r>
              <a:rPr lang="fi-FI" dirty="0"/>
              <a:t>Luonto-ohjaaja</a:t>
            </a:r>
          </a:p>
          <a:p>
            <a:pPr lvl="3"/>
            <a:r>
              <a:rPr lang="fi-FI" dirty="0"/>
              <a:t>Luonto- ja ympäristöneuvoja</a:t>
            </a:r>
          </a:p>
          <a:p>
            <a:pPr lvl="3"/>
            <a:r>
              <a:rPr lang="fi-FI" dirty="0"/>
              <a:t>Ympäristönhoitaja</a:t>
            </a:r>
          </a:p>
          <a:p>
            <a:pPr lvl="1"/>
            <a:r>
              <a:rPr lang="fi-FI" dirty="0"/>
              <a:t>Palvelualat</a:t>
            </a:r>
          </a:p>
          <a:p>
            <a:pPr lvl="2"/>
            <a:r>
              <a:rPr lang="fi-FI" dirty="0"/>
              <a:t>Hius- ja kauneudenhoitoalan pt</a:t>
            </a:r>
          </a:p>
          <a:p>
            <a:pPr lvl="3"/>
            <a:r>
              <a:rPr lang="fi-FI" dirty="0"/>
              <a:t>Kampaaja</a:t>
            </a:r>
          </a:p>
          <a:p>
            <a:pPr lvl="3"/>
            <a:r>
              <a:rPr lang="fi-FI" dirty="0"/>
              <a:t>Kosmetologi</a:t>
            </a:r>
          </a:p>
          <a:p>
            <a:pPr lvl="2"/>
            <a:r>
              <a:rPr lang="fi-FI" dirty="0"/>
              <a:t>Logistiikan pt</a:t>
            </a:r>
          </a:p>
          <a:p>
            <a:pPr lvl="3"/>
            <a:r>
              <a:rPr lang="fi-FI" dirty="0"/>
              <a:t>Autonkuljettaja</a:t>
            </a:r>
          </a:p>
          <a:p>
            <a:pPr lvl="3"/>
            <a:r>
              <a:rPr lang="fi-FI" dirty="0"/>
              <a:t>Varastonhoitaja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3487068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7C390C5-8ADD-43C9-8677-0C78AF0707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918" y="1583952"/>
            <a:ext cx="5761282" cy="84592"/>
          </a:xfrm>
        </p:spPr>
        <p:txBody>
          <a:bodyPr>
            <a:normAutofit fontScale="90000"/>
          </a:bodyPr>
          <a:lstStyle/>
          <a:p>
            <a:r>
              <a:rPr lang="fi-FI" dirty="0"/>
              <a:t>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1B3040C-442E-4665-90BC-568198E3E7A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791918" y="1112362"/>
            <a:ext cx="5761282" cy="4895579"/>
          </a:xfrm>
        </p:spPr>
        <p:txBody>
          <a:bodyPr/>
          <a:lstStyle/>
          <a:p>
            <a:r>
              <a:rPr lang="fi-FI" dirty="0"/>
              <a:t>Palvelualat jatkuu</a:t>
            </a:r>
          </a:p>
          <a:p>
            <a:pPr lvl="1"/>
            <a:r>
              <a:rPr lang="fi-FI" dirty="0"/>
              <a:t>Matkailualan pt</a:t>
            </a:r>
          </a:p>
          <a:p>
            <a:pPr lvl="2"/>
            <a:r>
              <a:rPr lang="fi-FI" dirty="0"/>
              <a:t>Matkailupalvelujen tuottaja</a:t>
            </a:r>
          </a:p>
          <a:p>
            <a:pPr lvl="2"/>
            <a:r>
              <a:rPr lang="fi-FI" dirty="0"/>
              <a:t>Matka-asiantuntija</a:t>
            </a:r>
          </a:p>
          <a:p>
            <a:pPr lvl="2"/>
            <a:r>
              <a:rPr lang="fi-FI" dirty="0"/>
              <a:t>Vastaanottovirkailija</a:t>
            </a:r>
          </a:p>
          <a:p>
            <a:pPr lvl="1"/>
            <a:r>
              <a:rPr lang="fi-FI" dirty="0"/>
              <a:t>Puhtaus- ja kiinteistöpalvelualan pt</a:t>
            </a:r>
          </a:p>
          <a:p>
            <a:pPr lvl="2"/>
            <a:r>
              <a:rPr lang="fi-FI" dirty="0"/>
              <a:t>Toimitilahuoltaja</a:t>
            </a:r>
          </a:p>
          <a:p>
            <a:pPr lvl="2"/>
            <a:r>
              <a:rPr lang="fi-FI" dirty="0"/>
              <a:t>Kodinhuoltaja</a:t>
            </a:r>
          </a:p>
          <a:p>
            <a:pPr lvl="2"/>
            <a:r>
              <a:rPr lang="fi-FI" dirty="0"/>
              <a:t>Kiinteistönhoitaja</a:t>
            </a:r>
          </a:p>
          <a:p>
            <a:pPr lvl="1"/>
            <a:r>
              <a:rPr lang="fi-FI" dirty="0"/>
              <a:t>Ravintola- ja catering-alan pt</a:t>
            </a:r>
          </a:p>
          <a:p>
            <a:pPr lvl="2"/>
            <a:r>
              <a:rPr lang="fi-FI" dirty="0"/>
              <a:t>Kokki</a:t>
            </a:r>
          </a:p>
          <a:p>
            <a:pPr lvl="2"/>
            <a:r>
              <a:rPr lang="fi-FI" dirty="0"/>
              <a:t>Tarjoilija</a:t>
            </a:r>
          </a:p>
          <a:p>
            <a:pPr lvl="1"/>
            <a:r>
              <a:rPr lang="fi-FI" dirty="0"/>
              <a:t>Turvallisuusalan pt</a:t>
            </a:r>
          </a:p>
          <a:p>
            <a:pPr lvl="2"/>
            <a:r>
              <a:rPr lang="fi-FI" dirty="0"/>
              <a:t>Turvallisuusvalvoja</a:t>
            </a:r>
          </a:p>
        </p:txBody>
      </p:sp>
    </p:spTree>
    <p:extLst>
      <p:ext uri="{BB962C8B-B14F-4D97-AF65-F5344CB8AC3E}">
        <p14:creationId xmlns:p14="http://schemas.microsoft.com/office/powerpoint/2010/main" val="21681632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7B3B7E1-85B9-44F0-8179-0D8CB8B5C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188" y="586070"/>
            <a:ext cx="5942012" cy="1280054"/>
          </a:xfrm>
        </p:spPr>
        <p:txBody>
          <a:bodyPr>
            <a:normAutofit fontScale="90000"/>
          </a:bodyPr>
          <a:lstStyle/>
          <a:p>
            <a:r>
              <a:rPr lang="fi-FI">
                <a:latin typeface="Arial Black" panose="020B0A04020102020204" pitchFamily="34" charset="0"/>
              </a:rPr>
              <a:t>Ammatillinen perustutkinto on 180 osaamispistettä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4F4984C-EF26-4AC8-A907-84833031DCCC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11189" y="1911927"/>
            <a:ext cx="4892496" cy="4435607"/>
          </a:xfrm>
        </p:spPr>
        <p:txBody>
          <a:bodyPr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fi-FI"/>
              <a:t>Ammatilliset tutkinnon osat, 145 osaamispistettä</a:t>
            </a:r>
          </a:p>
          <a:p>
            <a:pPr lvl="1">
              <a:lnSpc>
                <a:spcPct val="100000"/>
              </a:lnSpc>
            </a:pPr>
            <a:r>
              <a:rPr lang="fi-FI"/>
              <a:t>Lähiopetusta</a:t>
            </a:r>
          </a:p>
          <a:p>
            <a:pPr lvl="1">
              <a:lnSpc>
                <a:spcPct val="100000"/>
              </a:lnSpc>
            </a:pPr>
            <a:r>
              <a:rPr lang="fi-FI"/>
              <a:t>Työssä järjestettävä koulutus</a:t>
            </a:r>
          </a:p>
          <a:p>
            <a:pPr lvl="1">
              <a:lnSpc>
                <a:spcPct val="100000"/>
              </a:lnSpc>
            </a:pPr>
            <a:r>
              <a:rPr lang="fi-FI"/>
              <a:t>Näytöt</a:t>
            </a:r>
          </a:p>
          <a:p>
            <a:pPr lvl="1">
              <a:lnSpc>
                <a:spcPct val="100000"/>
              </a:lnSpc>
            </a:pPr>
            <a:r>
              <a:rPr lang="fi-FI"/>
              <a:t>Osaamisen tunnistaminen</a:t>
            </a:r>
          </a:p>
          <a:p>
            <a:pPr>
              <a:lnSpc>
                <a:spcPct val="100000"/>
              </a:lnSpc>
            </a:pPr>
            <a:r>
              <a:rPr lang="fi-FI"/>
              <a:t>Yhteiset tutkinnon osat, 35 osaamispistettä</a:t>
            </a:r>
          </a:p>
          <a:p>
            <a:pPr lvl="1">
              <a:lnSpc>
                <a:spcPct val="100000"/>
              </a:lnSpc>
            </a:pPr>
            <a:r>
              <a:rPr lang="fi-FI"/>
              <a:t>Mm. viestintä- ja vuorovaikutus, matemaattiset aineet, yhteiskunnalliset aineet</a:t>
            </a:r>
          </a:p>
          <a:p>
            <a:pPr>
              <a:lnSpc>
                <a:spcPct val="100000"/>
              </a:lnSpc>
            </a:pPr>
            <a:r>
              <a:rPr lang="fi-FI"/>
              <a:t>Opinnot kestävät peruskoulupohjaisena keskimäärin kolme vuotta</a:t>
            </a:r>
          </a:p>
          <a:p>
            <a:pPr lvl="1">
              <a:lnSpc>
                <a:spcPct val="100000"/>
              </a:lnSpc>
            </a:pPr>
            <a:r>
              <a:rPr lang="fi-FI"/>
              <a:t>Henkilökohtainen osaamisen kehittämissuunnitelma eli HOKS</a:t>
            </a:r>
          </a:p>
        </p:txBody>
      </p:sp>
      <p:pic>
        <p:nvPicPr>
          <p:cNvPr id="5" name="Kuva 4" descr="Kuva, joka sisältää kohteen sisä, keittiö, ruoka, henkilö&#10;&#10;Kuvaus luotu automaattisesti">
            <a:extLst>
              <a:ext uri="{FF2B5EF4-FFF2-40B4-BE49-F238E27FC236}">
                <a16:creationId xmlns:a16="http://schemas.microsoft.com/office/drawing/2014/main" id="{3F9A0DFE-77CA-413B-8B23-5C312AC8D22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36" r="6796" b="8180"/>
          <a:stretch/>
        </p:blipFill>
        <p:spPr>
          <a:xfrm>
            <a:off x="5759787" y="4169978"/>
            <a:ext cx="3384213" cy="2251444"/>
          </a:xfrm>
          <a:prstGeom prst="rect">
            <a:avLst/>
          </a:prstGeom>
        </p:spPr>
      </p:pic>
      <p:pic>
        <p:nvPicPr>
          <p:cNvPr id="7" name="Kuva 6" descr="Kuva, joka sisältää kohteen ulko, rakennus, lumi, istuminen&#10;&#10;Kuvaus luotu automaattisesti">
            <a:extLst>
              <a:ext uri="{FF2B5EF4-FFF2-40B4-BE49-F238E27FC236}">
                <a16:creationId xmlns:a16="http://schemas.microsoft.com/office/drawing/2014/main" id="{63361196-F9F1-4835-B261-4072467C8EA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871" t="13549" b="3394"/>
          <a:stretch/>
        </p:blipFill>
        <p:spPr>
          <a:xfrm>
            <a:off x="5759787" y="2136030"/>
            <a:ext cx="3384213" cy="2033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5467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22565FC-F733-4F7F-873D-58669545C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187" y="424456"/>
            <a:ext cx="7571760" cy="1440392"/>
          </a:xfrm>
        </p:spPr>
        <p:txBody>
          <a:bodyPr>
            <a:normAutofit fontScale="90000"/>
          </a:bodyPr>
          <a:lstStyle/>
          <a:p>
            <a:r>
              <a:rPr lang="fi-FI">
                <a:latin typeface="Arial Black" panose="020B0A04020102020204" pitchFamily="34" charset="0"/>
              </a:rPr>
              <a:t>HOKS eli henkilökohtainen osaamisen kehittämissuunnitelma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6C71CB5-26C6-40EA-9709-676854470031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11189" y="1989138"/>
            <a:ext cx="4199592" cy="433624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fi-FI" err="1"/>
              <a:t>Keudassa</a:t>
            </a:r>
            <a:r>
              <a:rPr lang="fi-FI"/>
              <a:t> on kiinnitetty erityistä huomiota ohjaustoimintaan: jokaisella opiskelijallamme on oma vastuuohjaaja</a:t>
            </a:r>
          </a:p>
          <a:p>
            <a:pPr>
              <a:lnSpc>
                <a:spcPct val="100000"/>
              </a:lnSpc>
            </a:pPr>
            <a:r>
              <a:rPr lang="fi-FI"/>
              <a:t>Jokaiselle opiskelijalle laaditaan opintojen alussa henkilökohtainen osaamisen kehittämissuunnitelma, jota päivitetään opintojen aikana</a:t>
            </a:r>
          </a:p>
          <a:p>
            <a:pPr>
              <a:lnSpc>
                <a:spcPct val="100000"/>
              </a:lnSpc>
            </a:pPr>
            <a:r>
              <a:rPr lang="fi-FI" err="1"/>
              <a:t>HOKSiin</a:t>
            </a:r>
            <a:r>
              <a:rPr lang="fi-FI"/>
              <a:t> kirjataan yksilölliset osaamisen tunnistamista, tunnustamista, hankkimista, kehittymistä ja osoittamista sekä ohjaus- ja tukitoimia koskevat tiedot</a:t>
            </a:r>
          </a:p>
        </p:txBody>
      </p:sp>
      <p:pic>
        <p:nvPicPr>
          <p:cNvPr id="5" name="Kuva 4" descr="Kuva, joka sisältää kohteen henkilö, sisä, pöytä, kakku&#10;&#10;Kuvaus luotu automaattisesti">
            <a:extLst>
              <a:ext uri="{FF2B5EF4-FFF2-40B4-BE49-F238E27FC236}">
                <a16:creationId xmlns:a16="http://schemas.microsoft.com/office/drawing/2014/main" id="{3A039FBF-0FCA-4D0E-9FC4-7EAFD1205E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4409" y="1989138"/>
            <a:ext cx="4199592" cy="4435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5613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8263A05-23C6-4B39-8BAC-2EE82B5402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188" y="716474"/>
            <a:ext cx="5942012" cy="698394"/>
          </a:xfrm>
        </p:spPr>
        <p:txBody>
          <a:bodyPr>
            <a:normAutofit/>
          </a:bodyPr>
          <a:lstStyle/>
          <a:p>
            <a:r>
              <a:rPr lang="fi-FI" sz="2900">
                <a:latin typeface="Arial Black" panose="020B0A04020102020204" pitchFamily="34" charset="0"/>
              </a:rPr>
              <a:t>Yhdistelmäopinnot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A14BDAF-20EC-4FCA-B443-33BAC4C1993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11188" y="1856522"/>
            <a:ext cx="5267098" cy="447038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fi-FI" sz="1400" b="1"/>
              <a:t>Ammatillinen koulutus + lukio-opinnot </a:t>
            </a:r>
          </a:p>
          <a:p>
            <a:pPr lvl="1">
              <a:lnSpc>
                <a:spcPct val="100000"/>
              </a:lnSpc>
            </a:pPr>
            <a:r>
              <a:rPr lang="fi-FI" sz="1400"/>
              <a:t>Opiskelija hakee yhteishaussa ammatilliseen koulutukseen</a:t>
            </a:r>
          </a:p>
          <a:p>
            <a:pPr lvl="1">
              <a:lnSpc>
                <a:spcPct val="100000"/>
              </a:lnSpc>
            </a:pPr>
            <a:r>
              <a:rPr lang="fi-FI" sz="1400"/>
              <a:t>Lukuaineiden keskiarvon tulee olla vähintään 7,0</a:t>
            </a:r>
          </a:p>
          <a:p>
            <a:pPr lvl="1">
              <a:lnSpc>
                <a:spcPct val="100000"/>
              </a:lnSpc>
            </a:pPr>
            <a:r>
              <a:rPr lang="fi-FI" sz="1400"/>
              <a:t>Opiskelija suorittaa 3 – 4 vuodessa ammatillisen perustutkinnon ja ylioppilastutkinnon</a:t>
            </a:r>
          </a:p>
          <a:p>
            <a:pPr lvl="1">
              <a:lnSpc>
                <a:spcPct val="100000"/>
              </a:lnSpc>
            </a:pPr>
            <a:r>
              <a:rPr lang="fi-FI" sz="1400"/>
              <a:t>Lukioyhteistyötä tehdään lähialueen lukioiden kanssa</a:t>
            </a:r>
          </a:p>
          <a:p>
            <a:pPr lvl="1">
              <a:lnSpc>
                <a:spcPct val="100000"/>
              </a:lnSpc>
            </a:pPr>
            <a:r>
              <a:rPr lang="fi-FI" sz="1400"/>
              <a:t>Lukiojaksojen toteutustavat vaihtelevat eri toimipisteissä</a:t>
            </a:r>
          </a:p>
          <a:p>
            <a:pPr lvl="1">
              <a:lnSpc>
                <a:spcPct val="100000"/>
              </a:lnSpc>
            </a:pPr>
            <a:r>
              <a:rPr lang="fi-FI" sz="1400"/>
              <a:t>Opiskelija opiskelee lukiossa pääasiassa oppiaineita, jotka hän tulee kirjoittamaan</a:t>
            </a:r>
          </a:p>
          <a:p>
            <a:pPr lvl="1">
              <a:lnSpc>
                <a:spcPct val="100000"/>
              </a:lnSpc>
            </a:pPr>
            <a:r>
              <a:rPr lang="fi-FI" sz="1400"/>
              <a:t>Lukiossa suoritettavat kurssit tunnustetaan osaksi ammatillista perustutkintoa</a:t>
            </a:r>
          </a:p>
          <a:p>
            <a:pPr>
              <a:lnSpc>
                <a:spcPct val="100000"/>
              </a:lnSpc>
            </a:pPr>
            <a:r>
              <a:rPr lang="fi-FI" sz="1400" b="1"/>
              <a:t>Ammatillinen koulutus + ammatillinen koulutus (HOKS) eli opiskellaan kahta ammatillista perustutkintoa yhtäaikaisesti</a:t>
            </a:r>
          </a:p>
          <a:p>
            <a:pPr>
              <a:lnSpc>
                <a:spcPct val="100000"/>
              </a:lnSpc>
            </a:pPr>
            <a:r>
              <a:rPr lang="fi-FI" sz="1400" b="1"/>
              <a:t>Yhdistelmäopinnot mahdollisia kaikissa tutkinnoissa</a:t>
            </a:r>
          </a:p>
          <a:p>
            <a:pPr>
              <a:lnSpc>
                <a:spcPct val="100000"/>
              </a:lnSpc>
            </a:pPr>
            <a:endParaRPr lang="fi-FI" sz="1400"/>
          </a:p>
        </p:txBody>
      </p:sp>
      <p:pic>
        <p:nvPicPr>
          <p:cNvPr id="5" name="Kuva 4" descr="Kuva, joka sisältää kohteen pöytä, kukka, kuppi, kahvi&#10;&#10;Kuvaus luotu automaattisesti">
            <a:extLst>
              <a:ext uri="{FF2B5EF4-FFF2-40B4-BE49-F238E27FC236}">
                <a16:creationId xmlns:a16="http://schemas.microsoft.com/office/drawing/2014/main" id="{7C13E2EB-8A7E-47D3-8D08-28D46E5A12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1553" y="1530220"/>
            <a:ext cx="3262447" cy="4893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8130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1">
            <a:extLst>
              <a:ext uri="{FF2B5EF4-FFF2-40B4-BE49-F238E27FC236}">
                <a16:creationId xmlns:a16="http://schemas.microsoft.com/office/drawing/2014/main" id="{5647235F-0176-4F27-A4E0-E800552590C4}"/>
              </a:ext>
            </a:extLst>
          </p:cNvPr>
          <p:cNvSpPr txBox="1">
            <a:spLocks/>
          </p:cNvSpPr>
          <p:nvPr/>
        </p:nvSpPr>
        <p:spPr>
          <a:xfrm>
            <a:off x="611188" y="233453"/>
            <a:ext cx="5942012" cy="11848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 defTabSz="457200" rtl="0" eaLnBrk="1" latinLnBrk="0" hangingPunct="1">
              <a:lnSpc>
                <a:spcPts val="3600"/>
              </a:lnSpc>
              <a:spcBef>
                <a:spcPct val="0"/>
              </a:spcBef>
              <a:buNone/>
              <a:defRPr sz="3200" b="0" i="0" kern="1200" baseline="0">
                <a:solidFill>
                  <a:schemeClr val="tx1"/>
                </a:solidFill>
                <a:latin typeface="Arial"/>
                <a:ea typeface="TitilliumText22L Light" charset="0"/>
                <a:cs typeface="Arial"/>
              </a:defRPr>
            </a:lvl1pPr>
          </a:lstStyle>
          <a:p>
            <a:r>
              <a:rPr lang="fi-FI" sz="2900" err="1">
                <a:latin typeface="Arial Black" panose="020B0A04020102020204" pitchFamily="34" charset="0"/>
              </a:rPr>
              <a:t>Keuda</a:t>
            </a:r>
            <a:r>
              <a:rPr lang="fi-FI"/>
              <a:t> </a:t>
            </a:r>
            <a:r>
              <a:rPr lang="fi-FI" sz="2900">
                <a:latin typeface="Arial Black" panose="020B0A04020102020204" pitchFamily="34" charset="0"/>
              </a:rPr>
              <a:t>tarjoaa</a:t>
            </a:r>
          </a:p>
        </p:txBody>
      </p:sp>
      <p:sp>
        <p:nvSpPr>
          <p:cNvPr id="5" name="Sisällön paikkamerkki 2">
            <a:extLst>
              <a:ext uri="{FF2B5EF4-FFF2-40B4-BE49-F238E27FC236}">
                <a16:creationId xmlns:a16="http://schemas.microsoft.com/office/drawing/2014/main" id="{3D51E60C-A555-4B23-8919-017B4384C184}"/>
              </a:ext>
            </a:extLst>
          </p:cNvPr>
          <p:cNvSpPr txBox="1">
            <a:spLocks/>
          </p:cNvSpPr>
          <p:nvPr/>
        </p:nvSpPr>
        <p:spPr>
          <a:xfrm>
            <a:off x="611188" y="1884218"/>
            <a:ext cx="4573491" cy="4516581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lnSpc>
                <a:spcPts val="2000"/>
              </a:lnSpc>
              <a:spcBef>
                <a:spcPts val="600"/>
              </a:spcBef>
              <a:buFont typeface="Arial"/>
              <a:buChar char="•"/>
              <a:defRPr sz="1600" b="0" i="0" kern="1200">
                <a:solidFill>
                  <a:schemeClr val="tx1"/>
                </a:solidFill>
                <a:latin typeface="Arial"/>
                <a:ea typeface="TitilliumText22L Light" charset="0"/>
                <a:cs typeface="Arial"/>
              </a:defRPr>
            </a:lvl1pPr>
            <a:lvl2pPr marL="742950" indent="-285750" algn="l" defTabSz="457200" rtl="0" eaLnBrk="1" latinLnBrk="0" hangingPunct="1">
              <a:lnSpc>
                <a:spcPts val="2000"/>
              </a:lnSpc>
              <a:spcBef>
                <a:spcPts val="600"/>
              </a:spcBef>
              <a:buFont typeface="Arial"/>
              <a:buChar char="–"/>
              <a:defRPr sz="1600" b="0" i="0" kern="1200">
                <a:solidFill>
                  <a:schemeClr val="tx1"/>
                </a:solidFill>
                <a:latin typeface="Arial"/>
                <a:ea typeface="TitilliumText22L Light" charset="0"/>
                <a:cs typeface="Arial"/>
              </a:defRPr>
            </a:lvl2pPr>
            <a:lvl3pPr marL="1143000" indent="-228600" algn="l" defTabSz="457200" rtl="0" eaLnBrk="1" latinLnBrk="0" hangingPunct="1">
              <a:lnSpc>
                <a:spcPts val="2000"/>
              </a:lnSpc>
              <a:spcBef>
                <a:spcPts val="600"/>
              </a:spcBef>
              <a:buFont typeface="Arial"/>
              <a:buChar char="•"/>
              <a:defRPr sz="1600" b="0" i="0" kern="1200">
                <a:solidFill>
                  <a:schemeClr val="tx1"/>
                </a:solidFill>
                <a:latin typeface="Arial"/>
                <a:ea typeface="TitilliumText22L Light" charset="0"/>
                <a:cs typeface="Arial"/>
              </a:defRPr>
            </a:lvl3pPr>
            <a:lvl4pPr marL="1600200" indent="-228600" algn="l" defTabSz="457200" rtl="0" eaLnBrk="1" latinLnBrk="0" hangingPunct="1">
              <a:lnSpc>
                <a:spcPts val="2000"/>
              </a:lnSpc>
              <a:spcBef>
                <a:spcPts val="600"/>
              </a:spcBef>
              <a:buFont typeface="Arial"/>
              <a:buChar char="–"/>
              <a:defRPr sz="1600" b="0" i="0" kern="1200">
                <a:solidFill>
                  <a:schemeClr val="tx1"/>
                </a:solidFill>
                <a:latin typeface="Arial"/>
                <a:ea typeface="TitilliumText22L Light" charset="0"/>
                <a:cs typeface="Arial"/>
              </a:defRPr>
            </a:lvl4pPr>
            <a:lvl5pPr marL="2057400" indent="-228600" algn="l" defTabSz="457200" rtl="0" eaLnBrk="1" latinLnBrk="0" hangingPunct="1">
              <a:lnSpc>
                <a:spcPts val="2000"/>
              </a:lnSpc>
              <a:spcBef>
                <a:spcPts val="600"/>
              </a:spcBef>
              <a:buFont typeface="Arial"/>
              <a:buChar char="»"/>
              <a:defRPr sz="1600" b="0" i="0" kern="1200">
                <a:solidFill>
                  <a:schemeClr val="tx1"/>
                </a:solidFill>
                <a:latin typeface="Arial"/>
                <a:ea typeface="TitilliumText22L Light" charset="0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fi-FI"/>
              <a:t>Ajanmukaiset, monipuoliset oppimisympäristöt</a:t>
            </a:r>
          </a:p>
          <a:p>
            <a:pPr>
              <a:lnSpc>
                <a:spcPct val="100000"/>
              </a:lnSpc>
            </a:pPr>
            <a:r>
              <a:rPr lang="fi-FI"/>
              <a:t>Hyvät mahdollisuudet saada alan töitä jo opintojen aikana, kuten esim. kesällä</a:t>
            </a:r>
          </a:p>
          <a:p>
            <a:pPr>
              <a:lnSpc>
                <a:spcPct val="100000"/>
              </a:lnSpc>
            </a:pPr>
            <a:r>
              <a:rPr lang="fi-FI"/>
              <a:t>Oppisopimuskoulutuksen</a:t>
            </a:r>
          </a:p>
          <a:p>
            <a:pPr>
              <a:lnSpc>
                <a:spcPct val="100000"/>
              </a:lnSpc>
            </a:pPr>
            <a:r>
              <a:rPr lang="fi-FI"/>
              <a:t>Hyvät ammatin käytännön perustiedot</a:t>
            </a:r>
          </a:p>
          <a:p>
            <a:pPr lvl="1">
              <a:lnSpc>
                <a:spcPct val="100000"/>
              </a:lnSpc>
            </a:pPr>
            <a:r>
              <a:rPr lang="fi-FI"/>
              <a:t>korkeakouluun</a:t>
            </a:r>
          </a:p>
          <a:p>
            <a:pPr lvl="1">
              <a:lnSpc>
                <a:spcPct val="100000"/>
              </a:lnSpc>
            </a:pPr>
            <a:r>
              <a:rPr lang="fi-FI"/>
              <a:t>ammattitutkintoon ja erikoisammattitutkintoon</a:t>
            </a:r>
          </a:p>
          <a:p>
            <a:pPr>
              <a:lnSpc>
                <a:spcPct val="100000"/>
              </a:lnSpc>
            </a:pPr>
            <a:r>
              <a:rPr lang="fi-FI"/>
              <a:t>Kannustusta ammatillisen koulutuksen kilpailutoimintaan </a:t>
            </a:r>
          </a:p>
          <a:p>
            <a:pPr>
              <a:lnSpc>
                <a:spcPct val="100000"/>
              </a:lnSpc>
            </a:pPr>
            <a:r>
              <a:rPr lang="fi-FI"/>
              <a:t>Mahdollisuuden ulkomailla suoritettaviin, työpaikalla järjestettäviin koulutuksiin (kansainvälinen TJK-jakso; vuosittain 140 opiskelijaa)</a:t>
            </a:r>
          </a:p>
          <a:p>
            <a:pPr>
              <a:lnSpc>
                <a:spcPct val="100000"/>
              </a:lnSpc>
            </a:pPr>
            <a:r>
              <a:rPr lang="fi-FI"/>
              <a:t>Tukea yrittäjyyteen (Osuuskunta </a:t>
            </a:r>
            <a:r>
              <a:rPr lang="fi-FI" err="1"/>
              <a:t>Yrittämö</a:t>
            </a:r>
            <a:r>
              <a:rPr lang="fi-FI"/>
              <a:t>)</a:t>
            </a:r>
          </a:p>
        </p:txBody>
      </p:sp>
      <p:pic>
        <p:nvPicPr>
          <p:cNvPr id="3" name="Kuva 2" descr="Kuva, joka sisältää kohteen henkilö, sisä, pöytä, kannettava&#10;&#10;Kuvaus luotu automaattisesti">
            <a:extLst>
              <a:ext uri="{FF2B5EF4-FFF2-40B4-BE49-F238E27FC236}">
                <a16:creationId xmlns:a16="http://schemas.microsoft.com/office/drawing/2014/main" id="{EEAFB0F8-3F89-4470-9FDE-DC6CC588049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4463"/>
          <a:stretch/>
        </p:blipFill>
        <p:spPr>
          <a:xfrm>
            <a:off x="5184678" y="1173017"/>
            <a:ext cx="3959321" cy="2540001"/>
          </a:xfrm>
          <a:prstGeom prst="rect">
            <a:avLst/>
          </a:prstGeom>
        </p:spPr>
      </p:pic>
      <p:pic>
        <p:nvPicPr>
          <p:cNvPr id="7" name="Kuva 6" descr="Kuva, joka sisältää kohteen henkilö, ikkuna, nuori, seisominen&#10;&#10;Kuvaus luotu automaattisesti">
            <a:extLst>
              <a:ext uri="{FF2B5EF4-FFF2-40B4-BE49-F238E27FC236}">
                <a16:creationId xmlns:a16="http://schemas.microsoft.com/office/drawing/2014/main" id="{10AA6617-6C90-4F1F-9226-8ED52361DFF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895" t="10494" b="5746"/>
          <a:stretch/>
        </p:blipFill>
        <p:spPr>
          <a:xfrm>
            <a:off x="5184679" y="3713018"/>
            <a:ext cx="3959320" cy="269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1365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>
            <a:extLst>
              <a:ext uri="{FF2B5EF4-FFF2-40B4-BE49-F238E27FC236}">
                <a16:creationId xmlns:a16="http://schemas.microsoft.com/office/drawing/2014/main" id="{19D06D17-FD98-4B37-9189-599178BCFCF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862873" y="923731"/>
            <a:ext cx="5281127" cy="88284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fi-FI" sz="2900">
                <a:latin typeface="Arial Black" panose="020B0A04020102020204" pitchFamily="34" charset="0"/>
              </a:rPr>
              <a:t>Ammatilliseen koulutukseen </a:t>
            </a:r>
            <a:br>
              <a:rPr lang="fi-FI" sz="2900">
                <a:latin typeface="Arial Black" panose="020B0A04020102020204" pitchFamily="34" charset="0"/>
              </a:rPr>
            </a:br>
            <a:r>
              <a:rPr lang="fi-FI" sz="2900">
                <a:latin typeface="Arial Black" panose="020B0A04020102020204" pitchFamily="34" charset="0"/>
              </a:rPr>
              <a:t>valmentava koulutus </a:t>
            </a:r>
            <a:br>
              <a:rPr lang="fi-FI" sz="2900">
                <a:latin typeface="Arial Black" panose="020B0A04020102020204" pitchFamily="34" charset="0"/>
              </a:rPr>
            </a:br>
            <a:r>
              <a:rPr lang="fi-FI" sz="2900">
                <a:latin typeface="Arial Black" panose="020B0A04020102020204" pitchFamily="34" charset="0"/>
              </a:rPr>
              <a:t>– VALMA 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7952D176-8A60-457F-8479-CAE782E4CB26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3862873" y="3206653"/>
            <a:ext cx="4727575" cy="3044857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fi-FI"/>
              <a:t>Opinnoissa suunnitellaan ammatinvalintaa </a:t>
            </a:r>
            <a:br>
              <a:rPr lang="fi-FI"/>
            </a:br>
            <a:r>
              <a:rPr lang="fi-FI"/>
              <a:t>ja jatko-opintoja</a:t>
            </a:r>
          </a:p>
          <a:p>
            <a:r>
              <a:rPr lang="fi-FI"/>
              <a:t>Valma-polut </a:t>
            </a:r>
            <a:r>
              <a:rPr lang="fi-FI" err="1"/>
              <a:t>Keudassa</a:t>
            </a:r>
            <a:r>
              <a:rPr lang="fi-FI"/>
              <a:t>: </a:t>
            </a:r>
          </a:p>
          <a:p>
            <a:pPr lvl="1"/>
            <a:r>
              <a:rPr lang="fi-FI"/>
              <a:t>Arjentaitoja vahvistava polku: Järvenpää, Kerava, Nurmijärvi ja Mäntsälä</a:t>
            </a:r>
          </a:p>
          <a:p>
            <a:pPr lvl="1"/>
            <a:r>
              <a:rPr lang="fi-FI"/>
              <a:t>Suomi toisena kielenä -polku: Järvenpää ja Kerava</a:t>
            </a:r>
          </a:p>
          <a:p>
            <a:r>
              <a:rPr lang="fi-FI"/>
              <a:t>Suoritettu VALMA-koulutus oikeuttaa </a:t>
            </a:r>
            <a:br>
              <a:rPr lang="fi-FI"/>
            </a:br>
            <a:r>
              <a:rPr lang="fi-FI"/>
              <a:t>yhteishaussa kuuteen lisäpisteeseen</a:t>
            </a:r>
          </a:p>
          <a:p>
            <a:pPr lvl="1"/>
            <a:endParaRPr lang="fi-FI"/>
          </a:p>
          <a:p>
            <a:pPr lvl="1"/>
            <a:endParaRPr lang="fi-FI"/>
          </a:p>
          <a:p>
            <a:endParaRPr lang="fi-FI"/>
          </a:p>
          <a:p>
            <a:pPr lvl="1"/>
            <a:endParaRPr lang="fi-FI"/>
          </a:p>
        </p:txBody>
      </p:sp>
      <p:pic>
        <p:nvPicPr>
          <p:cNvPr id="7" name="Kuva 6" descr="Kuva, joka sisältää kohteen henkilö, ikkuna, nuori, mies&#10;&#10;Kuvaus luotu automaattisesti">
            <a:extLst>
              <a:ext uri="{FF2B5EF4-FFF2-40B4-BE49-F238E27FC236}">
                <a16:creationId xmlns:a16="http://schemas.microsoft.com/office/drawing/2014/main" id="{D7460C47-0F12-49F6-8EC9-70EC08CA6AE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191" t="13575" r="40405"/>
          <a:stretch/>
        </p:blipFill>
        <p:spPr>
          <a:xfrm>
            <a:off x="0" y="1143866"/>
            <a:ext cx="3694545" cy="5268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4569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 descr="Kuva, joka sisältää kohteen ulko, henkilö, rakennus, vaatetus&#10;&#10;Kuvaus luotu automaattisesti">
            <a:extLst>
              <a:ext uri="{FF2B5EF4-FFF2-40B4-BE49-F238E27FC236}">
                <a16:creationId xmlns:a16="http://schemas.microsoft.com/office/drawing/2014/main" id="{9BF73D17-D34B-4461-9B89-3F5E90C67FD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732" t="-125" r="-1" b="1"/>
          <a:stretch/>
        </p:blipFill>
        <p:spPr>
          <a:xfrm>
            <a:off x="4571999" y="1597891"/>
            <a:ext cx="4571999" cy="4823692"/>
          </a:xfrm>
          <a:prstGeom prst="rect">
            <a:avLst/>
          </a:prstGeom>
        </p:spPr>
      </p:pic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7243EF0C-C519-4734-BDB7-99830D044A71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11188" y="1989138"/>
            <a:ext cx="3868448" cy="4365480"/>
          </a:xfrm>
        </p:spPr>
        <p:txBody>
          <a:bodyPr anchor="t">
            <a:normAutofit/>
          </a:bodyPr>
          <a:lstStyle/>
          <a:p>
            <a:r>
              <a:rPr lang="fi-FI"/>
              <a:t>Työtehtävät kuljettavat eteenpäin, jatkuva ja elinikäinen oppiminen </a:t>
            </a:r>
          </a:p>
          <a:p>
            <a:r>
              <a:rPr lang="fi-FI"/>
              <a:t>Aikuisten perusopetus</a:t>
            </a:r>
          </a:p>
          <a:p>
            <a:r>
              <a:rPr lang="fi-FI"/>
              <a:t>Täydennyskoulutusta, </a:t>
            </a:r>
            <a:br>
              <a:rPr lang="fi-FI"/>
            </a:br>
            <a:r>
              <a:rPr lang="fi-FI"/>
              <a:t>mm. kortti- ja pätevyyskoulutukset sekä ”lyhytkurssit”</a:t>
            </a:r>
          </a:p>
          <a:p>
            <a:r>
              <a:rPr lang="fi-FI"/>
              <a:t>Jatko- ja lisäkoulutusmahdollisuudet</a:t>
            </a:r>
          </a:p>
          <a:p>
            <a:pPr lvl="1"/>
            <a:r>
              <a:rPr lang="fi-FI"/>
              <a:t>Perustutkinnot</a:t>
            </a:r>
          </a:p>
          <a:p>
            <a:pPr lvl="1"/>
            <a:r>
              <a:rPr lang="fi-FI"/>
              <a:t>Ammattitutkinnot</a:t>
            </a:r>
          </a:p>
          <a:p>
            <a:pPr lvl="1"/>
            <a:r>
              <a:rPr lang="fi-FI"/>
              <a:t>Erikoisammattitutkinnot</a:t>
            </a:r>
          </a:p>
          <a:p>
            <a:r>
              <a:rPr lang="fi-FI"/>
              <a:t>Esimiestyön ja johtamisen koulutukset</a:t>
            </a:r>
          </a:p>
          <a:p>
            <a:r>
              <a:rPr lang="fi-FI"/>
              <a:t>Lähde kokeilemaan, voit innostua!</a:t>
            </a:r>
          </a:p>
          <a:p>
            <a:endParaRPr lang="fi-FI"/>
          </a:p>
          <a:p>
            <a:pPr marL="0" indent="0">
              <a:buNone/>
            </a:pPr>
            <a:endParaRPr lang="fi-FI"/>
          </a:p>
          <a:p>
            <a:endParaRPr lang="fi-FI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59ED9F72-CF0B-4AE9-97F9-AA7D4C38DCC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11187" y="914581"/>
            <a:ext cx="6480077" cy="590000"/>
          </a:xfrm>
          <a:prstGeom prst="rect">
            <a:avLst/>
          </a:prstGeom>
        </p:spPr>
        <p:txBody>
          <a:bodyPr/>
          <a:lstStyle/>
          <a:p>
            <a:r>
              <a:rPr lang="fi-FI" sz="2900">
                <a:latin typeface="Arial Black" panose="020B0A04020102020204" pitchFamily="34" charset="0"/>
              </a:rPr>
              <a:t>Ovet avoinna myös aikuisille!</a:t>
            </a:r>
          </a:p>
        </p:txBody>
      </p:sp>
    </p:spTree>
    <p:extLst>
      <p:ext uri="{BB962C8B-B14F-4D97-AF65-F5344CB8AC3E}">
        <p14:creationId xmlns:p14="http://schemas.microsoft.com/office/powerpoint/2010/main" val="41695811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 descr="Kuva, joka sisältää kohteen henkilö, poseeraaminen, seisominen, valokuva&#10;&#10;Kuvaus luotu automaattisesti">
            <a:extLst>
              <a:ext uri="{FF2B5EF4-FFF2-40B4-BE49-F238E27FC236}">
                <a16:creationId xmlns:a16="http://schemas.microsoft.com/office/drawing/2014/main" id="{A658DBA3-DB38-445D-848D-0B02157E661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835" b="6805"/>
          <a:stretch/>
        </p:blipFill>
        <p:spPr>
          <a:xfrm>
            <a:off x="-7980" y="942108"/>
            <a:ext cx="9144000" cy="5477163"/>
          </a:xfrm>
          <a:prstGeom prst="rect">
            <a:avLst/>
          </a:prstGeom>
        </p:spPr>
      </p:pic>
      <p:sp>
        <p:nvSpPr>
          <p:cNvPr id="8" name="Suorakulmio 7">
            <a:extLst>
              <a:ext uri="{FF2B5EF4-FFF2-40B4-BE49-F238E27FC236}">
                <a16:creationId xmlns:a16="http://schemas.microsoft.com/office/drawing/2014/main" id="{5BFD960C-E1CD-45C9-9135-A6F32C81026A}"/>
              </a:ext>
            </a:extLst>
          </p:cNvPr>
          <p:cNvSpPr/>
          <p:nvPr/>
        </p:nvSpPr>
        <p:spPr>
          <a:xfrm>
            <a:off x="-7980" y="5303520"/>
            <a:ext cx="9151980" cy="856648"/>
          </a:xfrm>
          <a:prstGeom prst="rect">
            <a:avLst/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9" name="Otsikko 3">
            <a:extLst>
              <a:ext uri="{FF2B5EF4-FFF2-40B4-BE49-F238E27FC236}">
                <a16:creationId xmlns:a16="http://schemas.microsoft.com/office/drawing/2014/main" id="{6A77C829-3669-400B-91EB-690C585CE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188" y="933472"/>
            <a:ext cx="7214370" cy="477875"/>
          </a:xfrm>
        </p:spPr>
        <p:txBody>
          <a:bodyPr>
            <a:noAutofit/>
          </a:bodyPr>
          <a:lstStyle/>
          <a:p>
            <a:r>
              <a:rPr lang="fi-FI" sz="2900" b="1">
                <a:latin typeface="Arial Black" panose="020B0A04020102020204" pitchFamily="34" charset="0"/>
              </a:rPr>
              <a:t>Tervetuloa tutustumaan! </a:t>
            </a:r>
          </a:p>
        </p:txBody>
      </p:sp>
      <p:sp>
        <p:nvSpPr>
          <p:cNvPr id="10" name="Suorakulmio 9">
            <a:extLst>
              <a:ext uri="{FF2B5EF4-FFF2-40B4-BE49-F238E27FC236}">
                <a16:creationId xmlns:a16="http://schemas.microsoft.com/office/drawing/2014/main" id="{6D92BCC0-E7E6-4561-8272-0B272630B067}"/>
              </a:ext>
            </a:extLst>
          </p:cNvPr>
          <p:cNvSpPr/>
          <p:nvPr/>
        </p:nvSpPr>
        <p:spPr>
          <a:xfrm>
            <a:off x="777485" y="5524498"/>
            <a:ext cx="6257496" cy="55861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r>
              <a:rPr lang="fi-FI" sz="2400" b="1">
                <a:latin typeface="Arial" panose="020B0604020202020204" pitchFamily="34" charset="0"/>
                <a:cs typeface="Arial" panose="020B0604020202020204" pitchFamily="34" charset="0"/>
              </a:rPr>
              <a:t>Katso lisätiedot: </a:t>
            </a:r>
            <a:r>
              <a:rPr lang="fi-FI" sz="2400" b="1"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www.keuda.fi/infot</a:t>
            </a:r>
            <a:endParaRPr lang="fi-FI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9692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79EEC043-6E44-4D6F-AA8D-13A9225252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188" y="640820"/>
            <a:ext cx="7394477" cy="769416"/>
          </a:xfrm>
        </p:spPr>
        <p:txBody>
          <a:bodyPr>
            <a:noAutofit/>
          </a:bodyPr>
          <a:lstStyle/>
          <a:p>
            <a:r>
              <a:rPr lang="fi-FI" sz="2900" b="1">
                <a:latin typeface="Arial Black" panose="020B0A04020102020204" pitchFamily="34" charset="0"/>
              </a:rPr>
              <a:t>Hakuajat ja -mahdollisuudet</a:t>
            </a:r>
          </a:p>
        </p:txBody>
      </p:sp>
      <p:sp>
        <p:nvSpPr>
          <p:cNvPr id="7" name="Sisällön paikkamerkki 6">
            <a:extLst>
              <a:ext uri="{FF2B5EF4-FFF2-40B4-BE49-F238E27FC236}">
                <a16:creationId xmlns:a16="http://schemas.microsoft.com/office/drawing/2014/main" id="{74868CD0-D71D-40B9-921C-64DC3165B1D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11188" y="1990043"/>
            <a:ext cx="6612059" cy="4317451"/>
          </a:xfrm>
        </p:spPr>
        <p:txBody>
          <a:bodyPr anchor="t">
            <a:normAutofit/>
          </a:bodyPr>
          <a:lstStyle/>
          <a:p>
            <a:r>
              <a:rPr lang="fi-FI" b="1"/>
              <a:t>Yhteishaku 2020 – </a:t>
            </a:r>
            <a:r>
              <a:rPr lang="fi-FI" b="1">
                <a:hlinkClick r:id="rId2"/>
              </a:rPr>
              <a:t>opintopolku.fi</a:t>
            </a:r>
            <a:endParaRPr lang="fi-FI" b="1"/>
          </a:p>
          <a:p>
            <a:pPr lvl="1"/>
            <a:r>
              <a:rPr lang="fi-FI"/>
              <a:t>Hakuaika on 18.2.–10.3.2020. Haku päättyy klo 15.</a:t>
            </a:r>
          </a:p>
          <a:p>
            <a:pPr lvl="1"/>
            <a:r>
              <a:rPr lang="fi-FI"/>
              <a:t>PEKKA HALOSEN akatemian pääsy- ja soveltuvuuskokeiden ajankohta ilmoitetaan myöhemmin </a:t>
            </a:r>
            <a:r>
              <a:rPr lang="fi-FI" err="1"/>
              <a:t>Keudan</a:t>
            </a:r>
            <a:r>
              <a:rPr lang="fi-FI"/>
              <a:t> sivuilla. </a:t>
            </a:r>
            <a:r>
              <a:rPr lang="fi-FI" err="1"/>
              <a:t>Keudan</a:t>
            </a:r>
            <a:r>
              <a:rPr lang="fi-FI"/>
              <a:t> muihin koulutuksiin ei ole pääsy- ja soveltuvuuskokeita</a:t>
            </a:r>
          </a:p>
          <a:p>
            <a:pPr lvl="1"/>
            <a:r>
              <a:rPr lang="fi-FI"/>
              <a:t>Hakijat, joiden äidinkieli ei ole suomi, kutsutaan tarvittaessa osaamiskartoitukseen, jossa kartoitetaan heidän opiskeluvalmiuksiaan</a:t>
            </a:r>
          </a:p>
          <a:p>
            <a:r>
              <a:rPr lang="fi-FI" b="1"/>
              <a:t>Haku VALMA-koulutukseen – </a:t>
            </a:r>
            <a:r>
              <a:rPr lang="fi-FI" b="1">
                <a:hlinkClick r:id="rId2"/>
              </a:rPr>
              <a:t>opintopolku.fi</a:t>
            </a:r>
            <a:endParaRPr lang="fi-FI" b="1"/>
          </a:p>
          <a:p>
            <a:pPr lvl="1"/>
            <a:r>
              <a:rPr lang="fi-FI"/>
              <a:t>Hakuaika on 19.5.–21.7.2020. Haku loppuu klo 15.</a:t>
            </a:r>
          </a:p>
          <a:p>
            <a:endParaRPr lang="fi-FI" b="1"/>
          </a:p>
          <a:p>
            <a:r>
              <a:rPr lang="fi-FI" b="1"/>
              <a:t>Jatkuva haku kaikkiin koulutuksiin on aina auki!</a:t>
            </a:r>
          </a:p>
          <a:p>
            <a:pPr lvl="1"/>
            <a:r>
              <a:rPr lang="fi-FI">
                <a:hlinkClick r:id="rId3"/>
              </a:rPr>
              <a:t>www.keuda.fi/jatkuvahaku</a:t>
            </a:r>
            <a:endParaRPr lang="fi-FI"/>
          </a:p>
          <a:p>
            <a:pPr lvl="1"/>
            <a:endParaRPr lang="fi-FI"/>
          </a:p>
          <a:p>
            <a:pPr lvl="1"/>
            <a:endParaRPr lang="fi-FI"/>
          </a:p>
          <a:p>
            <a:pPr lvl="1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157679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 descr="Kuva, joka sisältää kohteen henkilö, poseeraaminen, ulko, henkilöt&#10;&#10;Kuvaus luotu automaattisesti">
            <a:extLst>
              <a:ext uri="{FF2B5EF4-FFF2-40B4-BE49-F238E27FC236}">
                <a16:creationId xmlns:a16="http://schemas.microsoft.com/office/drawing/2014/main" id="{368F867A-4A6D-4BE4-95B2-FB09F43C59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988"/>
          <a:stretch/>
        </p:blipFill>
        <p:spPr>
          <a:xfrm>
            <a:off x="4633633" y="1884785"/>
            <a:ext cx="4510368" cy="4555112"/>
          </a:xfrm>
          <a:prstGeom prst="rect">
            <a:avLst/>
          </a:prstGeom>
        </p:spPr>
      </p:pic>
      <p:sp>
        <p:nvSpPr>
          <p:cNvPr id="3" name="Tekstiruutu 2">
            <a:extLst>
              <a:ext uri="{FF2B5EF4-FFF2-40B4-BE49-F238E27FC236}">
                <a16:creationId xmlns:a16="http://schemas.microsoft.com/office/drawing/2014/main" id="{0A239AC7-F913-4082-8036-DA627E342FBC}"/>
              </a:ext>
            </a:extLst>
          </p:cNvPr>
          <p:cNvSpPr txBox="1"/>
          <p:nvPr/>
        </p:nvSpPr>
        <p:spPr>
          <a:xfrm>
            <a:off x="611188" y="1989138"/>
            <a:ext cx="5239106" cy="468224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rtl="0"/>
            <a:r>
              <a:rPr lang="fi-FI" sz="1600" b="1" u="none" strike="noStrike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Kysyttävää hakemisesta?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fi-FI" sz="1600" u="none" strike="noStrike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Ota yhteyttä </a:t>
            </a:r>
            <a:r>
              <a:rPr lang="fi-FI" sz="1600" b="1" u="none" strike="noStrike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Hakupalveluihin</a:t>
            </a:r>
            <a:r>
              <a:rPr lang="fi-FI" sz="1600" u="none" strike="noStrike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  <a:br>
              <a:rPr lang="fi-FI" sz="1600" u="none" strike="noStrike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fi-FI" sz="1600" u="none" strike="noStrike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040 174 5579, hakupalvelut@keuda.fi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fi-FI" sz="1600" u="none" strike="noStrike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Palvelemme myös chatissä keuda.fi</a:t>
            </a:r>
          </a:p>
          <a:p>
            <a:pPr rtl="0"/>
            <a:endParaRPr lang="fi-FI" sz="1600" u="none" strike="noStrike" kern="120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rtl="0"/>
            <a:r>
              <a:rPr lang="fi-FI" sz="1600" b="1" u="none" strike="noStrike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Kiinnostaako oppisopimuskoulutus?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fi-FI" sz="1600" u="none" strike="noStrike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Ota yhteyttä Työelämäpalveluihin:</a:t>
            </a:r>
            <a:br>
              <a:rPr lang="fi-FI" sz="1600" u="none" strike="noStrike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fi-FI" sz="1600" u="none" strike="noStrike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040 174 5627, tyoelamapalvelut@keuda.fi</a:t>
            </a:r>
          </a:p>
          <a:p>
            <a:pPr rtl="0"/>
            <a:endParaRPr lang="fi-FI" sz="1600" u="none" strike="noStrike" kern="120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Otsikko 5">
            <a:extLst>
              <a:ext uri="{FF2B5EF4-FFF2-40B4-BE49-F238E27FC236}">
                <a16:creationId xmlns:a16="http://schemas.microsoft.com/office/drawing/2014/main" id="{5FF91ED3-367F-499F-88F0-D09849AC9F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252" y="884482"/>
            <a:ext cx="5761282" cy="769416"/>
          </a:xfrm>
        </p:spPr>
        <p:txBody>
          <a:bodyPr/>
          <a:lstStyle/>
          <a:p>
            <a:r>
              <a:rPr lang="fi-FI" sz="2900" b="1">
                <a:latin typeface="Arial Black" panose="020B0A04020102020204" pitchFamily="34" charset="0"/>
              </a:rPr>
              <a:t>Kysy lisää!</a:t>
            </a:r>
          </a:p>
        </p:txBody>
      </p:sp>
    </p:spTree>
    <p:extLst>
      <p:ext uri="{BB962C8B-B14F-4D97-AF65-F5344CB8AC3E}">
        <p14:creationId xmlns:p14="http://schemas.microsoft.com/office/powerpoint/2010/main" val="15909426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 descr="Kuva, joka sisältää kohteen henkilö, mies, päällä pitäminen, nuori&#10;&#10;Kuvaus luotu automaattisesti">
            <a:extLst>
              <a:ext uri="{FF2B5EF4-FFF2-40B4-BE49-F238E27FC236}">
                <a16:creationId xmlns:a16="http://schemas.microsoft.com/office/drawing/2014/main" id="{4C619B43-E5D9-4868-A014-61E1533E4AC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701"/>
          <a:stretch/>
        </p:blipFill>
        <p:spPr>
          <a:xfrm>
            <a:off x="0" y="1154547"/>
            <a:ext cx="9144000" cy="5268980"/>
          </a:xfrm>
          <a:prstGeom prst="rect">
            <a:avLst/>
          </a:prstGeom>
        </p:spPr>
      </p:pic>
      <p:sp>
        <p:nvSpPr>
          <p:cNvPr id="2" name="Otsikko 3">
            <a:extLst>
              <a:ext uri="{FF2B5EF4-FFF2-40B4-BE49-F238E27FC236}">
                <a16:creationId xmlns:a16="http://schemas.microsoft.com/office/drawing/2014/main" id="{CB164BF5-C288-4BA3-A5AC-5CBC67ADE87B}"/>
              </a:ext>
            </a:extLst>
          </p:cNvPr>
          <p:cNvSpPr txBox="1">
            <a:spLocks/>
          </p:cNvSpPr>
          <p:nvPr/>
        </p:nvSpPr>
        <p:spPr>
          <a:xfrm>
            <a:off x="611188" y="2373390"/>
            <a:ext cx="6084068" cy="731929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lnSpc>
                <a:spcPts val="3200"/>
              </a:lnSpc>
              <a:spcBef>
                <a:spcPct val="0"/>
              </a:spcBef>
              <a:buNone/>
              <a:defRPr sz="2800" b="0" i="0" kern="1200">
                <a:solidFill>
                  <a:schemeClr val="tx1"/>
                </a:solidFill>
                <a:latin typeface="Arial"/>
                <a:ea typeface="TitilliumText22L Light" charset="0"/>
                <a:cs typeface="Arial"/>
              </a:defRPr>
            </a:lvl1pPr>
          </a:lstStyle>
          <a:p>
            <a:r>
              <a:rPr lang="fi-FI" sz="6000" b="1">
                <a:latin typeface="Arial Black" panose="020B0A04020102020204" pitchFamily="34" charset="0"/>
              </a:rPr>
              <a:t>KIITOS!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FD7A6CF2-E896-4B2D-A494-1CAC492E7B9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11188" y="4393357"/>
            <a:ext cx="6519285" cy="113114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fi-FI" sz="2000"/>
              <a:t>#</a:t>
            </a:r>
            <a:r>
              <a:rPr lang="fi-FI" sz="2000" err="1"/>
              <a:t>keuda</a:t>
            </a:r>
            <a:r>
              <a:rPr lang="fi-FI" sz="2000"/>
              <a:t> #ykkösvalinta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fi-FI" sz="2000"/>
              <a:t>#omapolku #</a:t>
            </a:r>
            <a:r>
              <a:rPr lang="fi-FI" sz="2000" err="1"/>
              <a:t>työelämäävarten</a:t>
            </a:r>
            <a:endParaRPr lang="fi-FI" sz="2000"/>
          </a:p>
        </p:txBody>
      </p:sp>
      <p:sp>
        <p:nvSpPr>
          <p:cNvPr id="9" name="Suorakulmio 8">
            <a:extLst>
              <a:ext uri="{FF2B5EF4-FFF2-40B4-BE49-F238E27FC236}">
                <a16:creationId xmlns:a16="http://schemas.microsoft.com/office/drawing/2014/main" id="{2A860020-6EA7-4CA7-B5C5-8234A560F823}"/>
              </a:ext>
            </a:extLst>
          </p:cNvPr>
          <p:cNvSpPr/>
          <p:nvPr/>
        </p:nvSpPr>
        <p:spPr>
          <a:xfrm>
            <a:off x="-7980" y="5303520"/>
            <a:ext cx="9151980" cy="856648"/>
          </a:xfrm>
          <a:prstGeom prst="rect">
            <a:avLst/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Suorakulmio 9">
            <a:extLst>
              <a:ext uri="{FF2B5EF4-FFF2-40B4-BE49-F238E27FC236}">
                <a16:creationId xmlns:a16="http://schemas.microsoft.com/office/drawing/2014/main" id="{B16EA11E-03C4-421B-9C6C-D03C3125459D}"/>
              </a:ext>
            </a:extLst>
          </p:cNvPr>
          <p:cNvSpPr/>
          <p:nvPr/>
        </p:nvSpPr>
        <p:spPr>
          <a:xfrm>
            <a:off x="777485" y="5524498"/>
            <a:ext cx="6257496" cy="55861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r>
              <a:rPr lang="fi-FI" sz="2400" b="1">
                <a:latin typeface="Arial" panose="020B0604020202020204" pitchFamily="34" charset="0"/>
                <a:cs typeface="Arial" panose="020B0604020202020204" pitchFamily="34" charset="0"/>
              </a:rPr>
              <a:t>www.keuda.fi</a:t>
            </a:r>
            <a:endParaRPr lang="fi-FI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0459719"/>
      </p:ext>
    </p:extLst>
  </p:cSld>
  <p:clrMapOvr>
    <a:masterClrMapping/>
  </p:clrMapOvr>
</p:sld>
</file>

<file path=ppt/theme/theme1.xml><?xml version="1.0" encoding="utf-8"?>
<a:theme xmlns:a="http://schemas.openxmlformats.org/drawingml/2006/main" name="Keuda">
  <a:themeElements>
    <a:clrScheme name="KEUDA">
      <a:dk1>
        <a:srgbClr val="000000"/>
      </a:dk1>
      <a:lt1>
        <a:sysClr val="window" lastClr="FFFFFF"/>
      </a:lt1>
      <a:dk2>
        <a:srgbClr val="000000"/>
      </a:dk2>
      <a:lt2>
        <a:srgbClr val="DAD9D4"/>
      </a:lt2>
      <a:accent1>
        <a:srgbClr val="3AAA35"/>
      </a:accent1>
      <a:accent2>
        <a:srgbClr val="BCCF00"/>
      </a:accent2>
      <a:accent3>
        <a:srgbClr val="C9338B"/>
      </a:accent3>
      <a:accent4>
        <a:srgbClr val="0074D8"/>
      </a:accent4>
      <a:accent5>
        <a:srgbClr val="623D91"/>
      </a:accent5>
      <a:accent6>
        <a:srgbClr val="000000"/>
      </a:accent6>
      <a:hlink>
        <a:srgbClr val="3AAA35"/>
      </a:hlink>
      <a:folHlink>
        <a:srgbClr val="BCCF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KEUDA">
    <a:dk1>
      <a:srgbClr val="000000"/>
    </a:dk1>
    <a:lt1>
      <a:sysClr val="window" lastClr="FFFFFF"/>
    </a:lt1>
    <a:dk2>
      <a:srgbClr val="000000"/>
    </a:dk2>
    <a:lt2>
      <a:srgbClr val="DAD9D4"/>
    </a:lt2>
    <a:accent1>
      <a:srgbClr val="3AAA35"/>
    </a:accent1>
    <a:accent2>
      <a:srgbClr val="BCCF00"/>
    </a:accent2>
    <a:accent3>
      <a:srgbClr val="C9338B"/>
    </a:accent3>
    <a:accent4>
      <a:srgbClr val="0074D8"/>
    </a:accent4>
    <a:accent5>
      <a:srgbClr val="623D91"/>
    </a:accent5>
    <a:accent6>
      <a:srgbClr val="000000"/>
    </a:accent6>
    <a:hlink>
      <a:srgbClr val="3AAA35"/>
    </a:hlink>
    <a:folHlink>
      <a:srgbClr val="BCCF0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5C8AEC31AF761438B4F5CC5E65A839B" ma:contentTypeVersion="2" ma:contentTypeDescription="Create a new document." ma:contentTypeScope="" ma:versionID="78b24f4e7a0209b308d0c308c1f05a42">
  <xsd:schema xmlns:xsd="http://www.w3.org/2001/XMLSchema" xmlns:xs="http://www.w3.org/2001/XMLSchema" xmlns:p="http://schemas.microsoft.com/office/2006/metadata/properties" xmlns:ns2="7ed5841c-22e0-45a8-8560-b2bab727207f" targetNamespace="http://schemas.microsoft.com/office/2006/metadata/properties" ma:root="true" ma:fieldsID="28c080bfd478cfb5e84cd015d3e2b255" ns2:_="">
    <xsd:import namespace="7ed5841c-22e0-45a8-8560-b2bab727207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ed5841c-22e0-45a8-8560-b2bab727207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F0D5726-3D6A-4EAD-9F28-E8ED54CD113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DCEF921-2AE0-48EB-8745-0CC5E921030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ed5841c-22e0-45a8-8560-b2bab727207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30FAD33-FC5D-40A5-A5BF-CED66488F50B}">
  <ds:schemaRefs>
    <ds:schemaRef ds:uri="http://schemas.microsoft.com/office/2006/documentManagement/types"/>
    <ds:schemaRef ds:uri="http://schemas.openxmlformats.org/package/2006/metadata/core-properties"/>
    <ds:schemaRef ds:uri="7ed5841c-22e0-45a8-8560-b2bab727207f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667</Words>
  <Application>Microsoft Office PowerPoint</Application>
  <PresentationFormat>Näytössä katseltava diaesitys (4:3)</PresentationFormat>
  <Paragraphs>234</Paragraphs>
  <Slides>23</Slides>
  <Notes>6</Notes>
  <HiddenSlides>0</HiddenSlides>
  <MMClips>0</MMClips>
  <ScaleCrop>false</ScaleCrop>
  <HeadingPairs>
    <vt:vector size="6" baseType="variant">
      <vt:variant>
        <vt:lpstr>Käytetyt fontit</vt:lpstr>
      </vt:variant>
      <vt:variant>
        <vt:i4>6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23</vt:i4>
      </vt:variant>
    </vt:vector>
  </HeadingPairs>
  <TitlesOfParts>
    <vt:vector size="30" baseType="lpstr">
      <vt:lpstr>ＭＳ Ｐゴシック</vt:lpstr>
      <vt:lpstr>Arial</vt:lpstr>
      <vt:lpstr>Arial Black</vt:lpstr>
      <vt:lpstr>Calibri</vt:lpstr>
      <vt:lpstr>TitilliumText22L</vt:lpstr>
      <vt:lpstr>TitilliumText22L Light</vt:lpstr>
      <vt:lpstr>Keuda</vt:lpstr>
      <vt:lpstr>Tervetuloa Keudaan!</vt:lpstr>
      <vt:lpstr>Keuda on lähellä</vt:lpstr>
      <vt:lpstr>PowerPoint-esitys</vt:lpstr>
      <vt:lpstr>Faktoja Keudasta</vt:lpstr>
      <vt:lpstr>Keuda osana  Suomen koulutusjärjestelmää</vt:lpstr>
      <vt:lpstr>Tarjoamme opetusta  kaikilla toimialoilla:</vt:lpstr>
      <vt:lpstr> </vt:lpstr>
      <vt:lpstr> </vt:lpstr>
      <vt:lpstr> </vt:lpstr>
      <vt:lpstr> </vt:lpstr>
      <vt:lpstr> </vt:lpstr>
      <vt:lpstr> </vt:lpstr>
      <vt:lpstr> </vt:lpstr>
      <vt:lpstr>Ammatillinen perustutkinto on 180 osaamispistettä</vt:lpstr>
      <vt:lpstr>HOKS eli henkilökohtainen osaamisen kehittämissuunnitelma</vt:lpstr>
      <vt:lpstr>Yhdistelmäopinnot</vt:lpstr>
      <vt:lpstr>PowerPoint-esitys</vt:lpstr>
      <vt:lpstr>Ammatilliseen koulutukseen  valmentava koulutus  – VALMA </vt:lpstr>
      <vt:lpstr>Ovet avoinna myös aikuisille!</vt:lpstr>
      <vt:lpstr>Tervetuloa tutustumaan! </vt:lpstr>
      <vt:lpstr>Hakuajat ja -mahdollisuudet</vt:lpstr>
      <vt:lpstr>Kysy lisää!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KEUDA_pptpohja_2018</dc:title>
  <dc:creator/>
  <cp:lastModifiedBy/>
  <cp:revision>1</cp:revision>
  <dcterms:created xsi:type="dcterms:W3CDTF">2018-08-24T10:57:18Z</dcterms:created>
  <dcterms:modified xsi:type="dcterms:W3CDTF">2019-12-18T06:50:59Z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0x01010055C8AEC31AF761438B4F5CC5E65A839B</vt:lpwstr>
  </property>
  <property fmtid="{D5CDD505-2E9C-101B-9397-08002B2CF9AE}" pid="3" name="Keuda Avainsana">
    <vt:lpwstr>22;#viestintä|b7bd8df1-11a9-47b9-81d4-8f39aa216b53</vt:lpwstr>
  </property>
  <property fmtid="{D5CDD505-2E9C-101B-9397-08002B2CF9AE}" pid="4" name="Keuda Ala">
    <vt:lpwstr>17;#Yhteiset palvelut|dd5a481c-96b8-4355-a3f4-1b3fa68beb25</vt:lpwstr>
  </property>
  <property fmtid="{D5CDD505-2E9C-101B-9397-08002B2CF9AE}" pid="5" name="Keuda Dokumenttityyppi">
    <vt:lpwstr>10;#Esitysmateriaali|ed134d34-a4c9-4be4-9a74-125bd0dfe4d4</vt:lpwstr>
  </property>
</Properties>
</file>