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c306f43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c306f431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c306f431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c306f431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c306f431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c306f431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c306f431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c306f431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306f431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306f431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c0a5cba8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c0a5cba8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c306f431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c306f431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c306f431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c306f431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kuva" type="picTx">
  <p:cSld name="PICTURE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sisältö" type="objTx">
  <p:cSld name="OBJECT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573953"/>
            <a:ext cx="8229600" cy="8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/>
              <a:t>Tuusulan lukio</a:t>
            </a:r>
            <a:endParaRPr sz="4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Toimipisteet</a:t>
            </a:r>
            <a:endParaRPr sz="2400"/>
          </a:p>
          <a:p>
            <a:pPr marL="91440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/>
              <a:t>Hyrylä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urheiluvalmennus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rehtori Seppo Kärpänen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apulaisrehtori Anne Laajaniemi</a:t>
            </a:r>
            <a:endParaRPr sz="2400"/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/>
              <a:t>Jokela 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ratsastuslinja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apulaisrehtori Paula Prinssi</a:t>
            </a:r>
            <a:endParaRPr sz="2400"/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/>
              <a:t>Kellokoski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pelipainotus</a:t>
            </a:r>
            <a:endParaRPr sz="2400"/>
          </a:p>
          <a:p>
            <a:pPr marL="13716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–"/>
            </a:pPr>
            <a:r>
              <a:rPr lang="en-US" sz="2400"/>
              <a:t>apulaisrehtori Joakim Sundqvist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Tiimitoiminta</a:t>
            </a:r>
            <a:endParaRPr b="1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/>
              <a:t>Tuusulan lukion tiimi-toiminta kaikissa toimipisteissä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opiskelija-tiimit huolehtivat koulun tapahtumista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sisältää myös erilaisia koulutuksia ja vierailuita</a:t>
            </a:r>
            <a:endParaRPr sz="240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Miksi lukioon?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3429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Yleissivistys ja akateemiset taidot</a:t>
            </a:r>
            <a:endParaRPr sz="3000"/>
          </a:p>
          <a:p>
            <a:pPr marL="342900" marR="0" lvl="0" indent="-355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Laajojen asiakokonaisuuksien hallinta</a:t>
            </a:r>
            <a:endParaRPr sz="30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/>
              <a:t>Tiedon käsittely</a:t>
            </a:r>
            <a:endParaRPr sz="3000"/>
          </a:p>
          <a:p>
            <a:pPr marL="342900" marR="0" lvl="0" indent="-355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Kielitaito</a:t>
            </a:r>
            <a:endParaRPr sz="300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457200" y="970700"/>
            <a:ext cx="8229600" cy="51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 b="1"/>
              <a:t>Hyvä pohja korkeakouluopintoihin</a:t>
            </a:r>
            <a:endParaRPr sz="2800" b="1"/>
          </a:p>
          <a:p>
            <a:pPr marL="34290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endParaRPr sz="2800"/>
          </a:p>
          <a:p>
            <a:pPr marL="45720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Yliopistojen pääsykokeista osa perustuu lukiokursseihin.</a:t>
            </a: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Esim. lääketiede (BI, FY, KE), tekniikka (MAA, FY/KE), kauppatieteet  ja luonnontieteet</a:t>
            </a: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Valinta yo-arvosanojen perusteella (50-100%, 3-6 ainetta)</a:t>
            </a: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4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Sähköiset ylioppilaskirjoitukset &gt; korkeakoulujen </a:t>
            </a:r>
            <a:endParaRPr sz="24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/>
              <a:t>valintakokeista sähköisiä (AMK 2019)</a:t>
            </a:r>
            <a:endParaRPr sz="2400"/>
          </a:p>
          <a:p>
            <a:pPr marL="342900" lvl="0" indent="400050" algn="l" rtl="0">
              <a:spcBef>
                <a:spcPts val="64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Kenelle lukio sopii?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Lukio = lukukoulu</a:t>
            </a:r>
            <a:endParaRPr sz="2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-US" sz="2800"/>
              <a:t>Kun</a:t>
            </a:r>
            <a:endParaRPr sz="280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/>
              <a:t>t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eoreettiset asiat kiinnostavat.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/>
              <a:t>l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äksyt ovat ok.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/>
              <a:t>t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arvitse</a:t>
            </a:r>
            <a:r>
              <a:rPr lang="en-US"/>
              <a:t>e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hyvää kielitaitoa jatkossa.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/>
              <a:t>s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uunnittele</a:t>
            </a:r>
            <a:r>
              <a:rPr lang="en-US"/>
              <a:t>e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korkeakouluopintoja, erityisesti yliopisto-opintoja.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/>
              <a:t>m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iet</a:t>
            </a:r>
            <a:r>
              <a:rPr lang="en-US"/>
              <a:t>tii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vielä, m</a:t>
            </a:r>
            <a:r>
              <a:rPr lang="en-US"/>
              <a:t>itä tahtoo tehdä 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isona.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/>
              <a:t>l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ukuaineiden keskiarvo yli 7.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Lukion oppimäärä,</a:t>
            </a:r>
            <a:r>
              <a:rPr lang="en-US" b="1"/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 2016</a:t>
            </a:r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 kurssia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 tai 51 pakollista kurssia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vähintään 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syventävää kurssia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Pakolliset ja syventävät kurssit ovat valtakunnallisia ja kaikissa lukioissa samat (yo-koke</a:t>
            </a:r>
            <a:r>
              <a:rPr lang="en-US" sz="2800"/>
              <a:t>iden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perust</a:t>
            </a:r>
            <a:r>
              <a:rPr lang="en-US" sz="2800"/>
              <a:t>a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Soveltavia kursseja</a:t>
            </a:r>
            <a:r>
              <a:rPr lang="en-US" sz="2800"/>
              <a:t>, Tuusulan lukiossa myös viikonloppu- ja verkkokursseja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Lukion pakolliset kurssit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57200" y="1268412"/>
            <a:ext cx="4038600" cy="485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Äidinkieli 6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Ruotsi 5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Englanti (A) 6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Vieras kieli (A/C)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Matematiikka 6/10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(MAB / MAA)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Fysiikka 1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Kemia 1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Biologia 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Maantiede 1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4648200" y="1268412"/>
            <a:ext cx="4038600" cy="485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Psykologia 1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Filosofia 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Uskonto/ET 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Historia 3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Yhteiskuntaoppi 3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Terveystieto 1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Liikunta 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Kuvataide 1-2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Musiikki 1-2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Opinto-ohjaus 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Ylioppilastutkinto v. 2022</a:t>
            </a:r>
            <a:endParaRPr b="1"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/>
              <a:t>5 ainetta vähintään</a:t>
            </a:r>
            <a:endParaRPr sz="2400"/>
          </a:p>
          <a:p>
            <a:pPr marL="9144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äidinkieli ja  3 koetta seuraavista (vähintään 1 laajan oppimäärän koe)</a:t>
            </a:r>
            <a:endParaRPr sz="2400"/>
          </a:p>
          <a:p>
            <a: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</a:pPr>
            <a:r>
              <a:rPr lang="en-US"/>
              <a:t>matematiikka</a:t>
            </a:r>
            <a:endParaRPr/>
          </a:p>
          <a:p>
            <a:pPr marL="137160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</a:pPr>
            <a:r>
              <a:rPr lang="en-US"/>
              <a:t>toinen kotimainen kieli</a:t>
            </a:r>
            <a:endParaRPr/>
          </a:p>
          <a:p>
            <a:pPr marL="137160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</a:pPr>
            <a:r>
              <a:rPr lang="en-US"/>
              <a:t>vieras kieli </a:t>
            </a:r>
            <a:endParaRPr/>
          </a:p>
          <a:p>
            <a:pPr marL="137160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</a:pPr>
            <a:r>
              <a:rPr lang="en-US"/>
              <a:t>reaali </a:t>
            </a:r>
            <a:endParaRPr/>
          </a:p>
          <a:p>
            <a:pPr marL="9144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sekä yksi seuraavista</a:t>
            </a:r>
            <a:endParaRPr sz="2400"/>
          </a:p>
          <a:p>
            <a:pPr marL="457200" lvl="0" indent="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reaali, vieras kieli, matematiikka/toinen kotimainen kieli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4180D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Ei enää jakoa pakollisiin ja ylimääräisiin aineisiin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Kaikissa aineissa oppiainerajat ylittäviä kysymyksiä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Ylioppilaskirjoitukset ovat samat kaikissa lukioissa, ja ne pohjautuvat valtakunnallisiin pakollisiin ja syventäviin kursseihin</a:t>
            </a:r>
            <a:r>
              <a:rPr lang="en-US" sz="2400">
                <a:solidFill>
                  <a:srgbClr val="4180D0"/>
                </a:solidFill>
              </a:rPr>
              <a:t>.</a:t>
            </a:r>
            <a:endParaRPr sz="2400">
              <a:solidFill>
                <a:srgbClr val="4180D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828675" y="274637"/>
            <a:ext cx="7858125" cy="164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Tuusulan lukio </a:t>
            </a:r>
            <a:b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Jokelan toimipiste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900112" y="1196975"/>
            <a:ext cx="7786687" cy="492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Uusia opiskelijoita otetaan vuosittain </a:t>
            </a:r>
            <a:r>
              <a:rPr lang="en-US" sz="2400"/>
              <a:t>60</a:t>
            </a:r>
            <a:endParaRPr sz="2400"/>
          </a:p>
          <a:p>
            <a:pPr marL="34290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(kaksi rinnakkaisryhmää)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Y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hteensä n. 1</a:t>
            </a:r>
            <a:r>
              <a:rPr lang="en-US" sz="2400"/>
              <a:t>9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 opiskelijaa.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Lämmin ja välitön työskentelyilmapiiri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Opiskelijat ja opettajat tuntevat toisensa hyvin.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Sisäänpääsyn keskiarvoraja 7,</a:t>
            </a:r>
            <a:r>
              <a:rPr lang="en-US" sz="2400"/>
              <a:t>0 / nyt: 7,2</a:t>
            </a:r>
            <a:endParaRPr sz="2400"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Hakukohteena keväällä 20</a:t>
            </a:r>
            <a:r>
              <a:rPr lang="en-US" sz="2400" b="1"/>
              <a:t>20</a:t>
            </a:r>
            <a:endParaRPr sz="2400" b="1"/>
          </a:p>
          <a:p>
            <a:pPr marL="742950" marR="0" lvl="1" indent="-2603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Tuusulan lukio, Jokelan toimipiste (</a:t>
            </a:r>
            <a:r>
              <a:rPr lang="en-US" sz="2400" b="1"/>
              <a:t>56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603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US" sz="2400" b="1"/>
              <a:t>Tuusulan lukio, Jokelan toimipiste, Ratsastuslinja (4)</a:t>
            </a:r>
            <a:endParaRPr sz="2400" b="1"/>
          </a:p>
          <a:p>
            <a:pPr marL="342900" marR="0" lvl="0" indent="-190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Kurssitarjonnasta </a:t>
            </a:r>
            <a:r>
              <a:rPr lang="en-US" b="1"/>
              <a:t>J</a:t>
            </a: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okelassa</a:t>
            </a:r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468312" y="1341437"/>
            <a:ext cx="8229600" cy="4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Englanti, saksa ja ranska A-kielenä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Saksa</a:t>
            </a:r>
            <a:r>
              <a:rPr lang="en-US" sz="2400"/>
              <a:t>, 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ranska ja italia lyhyinä kielinä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Monipuolinen reaaliaineiden kurssivalikoima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Runsaasti koulukohtaisia soveltavia kursseja, esim. peruskoulun oppimäärän kertaavat kurssit MA, ENA, RUB ja abeille kertauskurssit 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Tuusulan lukion yhteinen kurssitarjotin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verkkokurssit, viikonloppukurssit ym.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Lukiodiplomit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kuvataide, musiikki, liikunta, kotitalous, tekninen työ ja tekstiilityö</a:t>
            </a:r>
            <a:endParaRPr/>
          </a:p>
          <a:p>
            <a:pPr marL="342900" marR="0" lvl="0" indent="-190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457200" y="353462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Ratsastuslinja</a:t>
            </a:r>
            <a:endParaRPr b="1"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64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Yhteistyössä Rake-tallin  kanssa</a:t>
            </a:r>
            <a:endParaRPr sz="280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800"/>
          </a:p>
          <a:p>
            <a:pPr marL="457200" lvl="0" indent="-406400" algn="l" rtl="0">
              <a:spcBef>
                <a:spcPts val="64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Sijoittuvat lukujärjestyksen reunatunteihin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Kaksi ratsastustuntia ja yksi tunti teoriaa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Vuokrahevosella arvioitu kustannus noin 25e / tunti 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Yhteensä 5 kurssia vuodessa (liikunta)</a:t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Valintakriteerit</a:t>
            </a:r>
            <a:endParaRPr b="1"/>
          </a:p>
        </p:txBody>
      </p:sp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keskiarvo yli 7</a:t>
            </a:r>
            <a:endParaRPr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min. harrastajataso</a:t>
            </a:r>
            <a:endParaRPr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ratsastuksen opettajan tai valmentajan lausunto</a:t>
            </a:r>
            <a:endParaRPr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toimitetaan hakuajan loppuun mennessä kansliaan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/>
        </p:nvSpPr>
        <p:spPr>
          <a:xfrm>
            <a:off x="3066775" y="217085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025" y="0"/>
            <a:ext cx="461492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552658" cy="341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8900" y="3413525"/>
            <a:ext cx="4614925" cy="341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title" idx="4294967295"/>
          </p:nvPr>
        </p:nvSpPr>
        <p:spPr>
          <a:xfrm>
            <a:off x="395287" y="274637"/>
            <a:ext cx="8208962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Miksi Tuusulan lukioon, Jokelaan?</a:t>
            </a:r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body" idx="4294967295"/>
          </p:nvPr>
        </p:nvSpPr>
        <p:spPr>
          <a:xfrm>
            <a:off x="900112" y="1341437"/>
            <a:ext cx="7272337" cy="482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Lähellä! Mukava ilmapiiri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2400"/>
              <a:t>i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varmasti huku joukkoon.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/>
              <a:t>Valittujen opiskelijoiden keskiarvojen keskiarvo selvästi yli 8 </a:t>
            </a:r>
            <a:endParaRPr sz="240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Laadukas ja monipuolinen kurssitarjotin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Kunta tukee </a:t>
            </a:r>
            <a:r>
              <a:rPr lang="en-US" sz="2400" b="1"/>
              <a:t>opiskelijoita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kannettavien tietokoneiden hankinnassa</a:t>
            </a:r>
            <a:r>
              <a:rPr lang="en-US" sz="2400" b="1"/>
              <a:t>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400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(hinta opiskelijalle 200 e)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Kansainvälisiä projekteja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Pätevät ja joustavat opettajat!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Tuusulan lukion yhteiset kurssit ja lisääntyvät mahdollisuudet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75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Lukio-opintojen aloitus</a:t>
            </a:r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1"/>
          </p:nvPr>
        </p:nvSpPr>
        <p:spPr>
          <a:xfrm>
            <a:off x="828675" y="1196975"/>
            <a:ext cx="7858125" cy="492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Valintojen tekoon ohjausta</a:t>
            </a:r>
            <a:r>
              <a:rPr lang="en-US" sz="2400"/>
              <a:t>: opo, ryhmänohjaaja, aineenopettajat, tutorit</a:t>
            </a:r>
            <a:endParaRPr/>
          </a:p>
          <a:p>
            <a:pPr marL="342900" marR="0" lvl="0" indent="-190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Ryhmäytymistä</a:t>
            </a:r>
            <a:r>
              <a:rPr lang="en-US" sz="2400"/>
              <a:t>,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mukavaa yhdessä tekemistä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Kartoitetaan lukivaikeudet -&gt; tukea ja lukilausunto tarvittaessa.</a:t>
            </a: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Erityisopettajan tuki oppimisen pulmissa</a:t>
            </a:r>
            <a:endParaRPr sz="2400"/>
          </a:p>
          <a:p>
            <a:pPr marL="34290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Ensimmäisenä vuonna suurin osa suoritettavista kursseista on pakollisia; valinnaisuus kasvaa opintojen edetessä.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828675" y="765175"/>
            <a:ext cx="7858125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body" idx="1"/>
          </p:nvPr>
        </p:nvSpPr>
        <p:spPr>
          <a:xfrm>
            <a:off x="827087" y="2492375"/>
            <a:ext cx="7858125" cy="356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www.tuusulanlukio.fi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ot jatkaisinko lukioo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</Words>
  <Application>Microsoft Office PowerPoint</Application>
  <PresentationFormat>Näytössä katseltava diaesitys (4:3)</PresentationFormat>
  <Paragraphs>135</Paragraphs>
  <Slides>17</Slides>
  <Notes>17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0" baseType="lpstr">
      <vt:lpstr>Arial</vt:lpstr>
      <vt:lpstr>Calibri</vt:lpstr>
      <vt:lpstr>Opot jatkaisinko lukioon</vt:lpstr>
      <vt:lpstr>Tuusulan lukio </vt:lpstr>
      <vt:lpstr>Tiimitoiminta</vt:lpstr>
      <vt:lpstr>Miksi lukioon?</vt:lpstr>
      <vt:lpstr>PowerPoint-esitys</vt:lpstr>
      <vt:lpstr>Kenelle lukio sopii?</vt:lpstr>
      <vt:lpstr>Lukion oppimäärä, ops 2016</vt:lpstr>
      <vt:lpstr>Lukion pakolliset kurssit</vt:lpstr>
      <vt:lpstr>Ylioppilastutkinto v. 2022</vt:lpstr>
      <vt:lpstr>PowerPoint-esitys</vt:lpstr>
      <vt:lpstr>Tuusulan lukio  Jokelan toimipiste</vt:lpstr>
      <vt:lpstr>Kurssitarjonnasta Jokelassa</vt:lpstr>
      <vt:lpstr>Ratsastuslinja</vt:lpstr>
      <vt:lpstr>Valintakriteerit</vt:lpstr>
      <vt:lpstr>PowerPoint-esitys</vt:lpstr>
      <vt:lpstr>Miksi Tuusulan lukioon, Jokelaan?</vt:lpstr>
      <vt:lpstr>Lukio-opintojen aloitus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Tuusulan lukio </dc:title>
  <dc:creator>Toivanen Marja Ilona</dc:creator>
  <cp:lastModifiedBy>Toivanen Marja Ilona</cp:lastModifiedBy>
  <cp:revision>1</cp:revision>
  <dcterms:modified xsi:type="dcterms:W3CDTF">2019-12-18T06:54:29Z</dcterms:modified>
</cp:coreProperties>
</file>